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0" r:id="rId1"/>
  </p:sldMasterIdLst>
  <p:notesMasterIdLst>
    <p:notesMasterId r:id="rId106"/>
  </p:notesMasterIdLst>
  <p:handoutMasterIdLst>
    <p:handoutMasterId r:id="rId107"/>
  </p:handoutMasterIdLst>
  <p:sldIdLst>
    <p:sldId id="259" r:id="rId2"/>
    <p:sldId id="741" r:id="rId3"/>
    <p:sldId id="680" r:id="rId4"/>
    <p:sldId id="721" r:id="rId5"/>
    <p:sldId id="742" r:id="rId6"/>
    <p:sldId id="743" r:id="rId7"/>
    <p:sldId id="744" r:id="rId8"/>
    <p:sldId id="745" r:id="rId9"/>
    <p:sldId id="746" r:id="rId10"/>
    <p:sldId id="681" r:id="rId11"/>
    <p:sldId id="753" r:id="rId12"/>
    <p:sldId id="747" r:id="rId13"/>
    <p:sldId id="748" r:id="rId14"/>
    <p:sldId id="749" r:id="rId15"/>
    <p:sldId id="750" r:id="rId16"/>
    <p:sldId id="751" r:id="rId17"/>
    <p:sldId id="752" r:id="rId18"/>
    <p:sldId id="295" r:id="rId19"/>
    <p:sldId id="300" r:id="rId20"/>
    <p:sldId id="301" r:id="rId21"/>
    <p:sldId id="302" r:id="rId22"/>
    <p:sldId id="688" r:id="rId23"/>
    <p:sldId id="713" r:id="rId24"/>
    <p:sldId id="303" r:id="rId25"/>
    <p:sldId id="299" r:id="rId26"/>
    <p:sldId id="304" r:id="rId27"/>
    <p:sldId id="674" r:id="rId28"/>
    <p:sldId id="673" r:id="rId29"/>
    <p:sldId id="675" r:id="rId30"/>
    <p:sldId id="676" r:id="rId31"/>
    <p:sldId id="678" r:id="rId32"/>
    <p:sldId id="682" r:id="rId33"/>
    <p:sldId id="683" r:id="rId34"/>
    <p:sldId id="684" r:id="rId35"/>
    <p:sldId id="686" r:id="rId36"/>
    <p:sldId id="685" r:id="rId37"/>
    <p:sldId id="689" r:id="rId38"/>
    <p:sldId id="727" r:id="rId39"/>
    <p:sldId id="754" r:id="rId40"/>
    <p:sldId id="755" r:id="rId41"/>
    <p:sldId id="719" r:id="rId42"/>
    <p:sldId id="720" r:id="rId43"/>
    <p:sldId id="718" r:id="rId44"/>
    <p:sldId id="739" r:id="rId45"/>
    <p:sldId id="722" r:id="rId46"/>
    <p:sldId id="723" r:id="rId47"/>
    <p:sldId id="724" r:id="rId48"/>
    <p:sldId id="725" r:id="rId49"/>
    <p:sldId id="726" r:id="rId50"/>
    <p:sldId id="756" r:id="rId51"/>
    <p:sldId id="714" r:id="rId52"/>
    <p:sldId id="690" r:id="rId53"/>
    <p:sldId id="691" r:id="rId54"/>
    <p:sldId id="693" r:id="rId55"/>
    <p:sldId id="694" r:id="rId56"/>
    <p:sldId id="696" r:id="rId57"/>
    <p:sldId id="695" r:id="rId58"/>
    <p:sldId id="729" r:id="rId59"/>
    <p:sldId id="757" r:id="rId60"/>
    <p:sldId id="698" r:id="rId61"/>
    <p:sldId id="700" r:id="rId62"/>
    <p:sldId id="444" r:id="rId63"/>
    <p:sldId id="699" r:id="rId64"/>
    <p:sldId id="731" r:id="rId65"/>
    <p:sldId id="705" r:id="rId66"/>
    <p:sldId id="716" r:id="rId67"/>
    <p:sldId id="740" r:id="rId68"/>
    <p:sldId id="704" r:id="rId69"/>
    <p:sldId id="788" r:id="rId70"/>
    <p:sldId id="707" r:id="rId71"/>
    <p:sldId id="709" r:id="rId72"/>
    <p:sldId id="710" r:id="rId73"/>
    <p:sldId id="711" r:id="rId74"/>
    <p:sldId id="758" r:id="rId75"/>
    <p:sldId id="296" r:id="rId76"/>
    <p:sldId id="759" r:id="rId77"/>
    <p:sldId id="760" r:id="rId78"/>
    <p:sldId id="708" r:id="rId79"/>
    <p:sldId id="761" r:id="rId80"/>
    <p:sldId id="762" r:id="rId81"/>
    <p:sldId id="763" r:id="rId82"/>
    <p:sldId id="712" r:id="rId83"/>
    <p:sldId id="764" r:id="rId84"/>
    <p:sldId id="765" r:id="rId85"/>
    <p:sldId id="766" r:id="rId86"/>
    <p:sldId id="767" r:id="rId87"/>
    <p:sldId id="768" r:id="rId88"/>
    <p:sldId id="769" r:id="rId89"/>
    <p:sldId id="771" r:id="rId90"/>
    <p:sldId id="772" r:id="rId91"/>
    <p:sldId id="773" r:id="rId92"/>
    <p:sldId id="774" r:id="rId93"/>
    <p:sldId id="775" r:id="rId94"/>
    <p:sldId id="776" r:id="rId95"/>
    <p:sldId id="778" r:id="rId96"/>
    <p:sldId id="779" r:id="rId97"/>
    <p:sldId id="781" r:id="rId98"/>
    <p:sldId id="782" r:id="rId99"/>
    <p:sldId id="783" r:id="rId100"/>
    <p:sldId id="738" r:id="rId101"/>
    <p:sldId id="784" r:id="rId102"/>
    <p:sldId id="785" r:id="rId103"/>
    <p:sldId id="787" r:id="rId104"/>
    <p:sldId id="789" r:id="rId105"/>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E9E9"/>
    <a:srgbClr val="0000CC"/>
    <a:srgbClr val="FF0000"/>
    <a:srgbClr val="FFFF00"/>
    <a:srgbClr val="00CC00"/>
    <a:srgbClr val="DDDDDD"/>
    <a:srgbClr val="0000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72" autoAdjust="0"/>
    <p:restoredTop sz="75102" autoAdjust="0"/>
  </p:normalViewPr>
  <p:slideViewPr>
    <p:cSldViewPr snapToGrid="0">
      <p:cViewPr varScale="1">
        <p:scale>
          <a:sx n="71" d="100"/>
          <a:sy n="71" d="100"/>
        </p:scale>
        <p:origin x="654"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63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handoutMaster" Target="handoutMasters/handout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62" name="Rectangle 1026"/>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296963" name="Rectangle 1027"/>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08" charset="0"/>
              </a:defRPr>
            </a:lvl1pPr>
          </a:lstStyle>
          <a:p>
            <a:pPr>
              <a:defRPr/>
            </a:pPr>
            <a:endParaRPr lang="en-US"/>
          </a:p>
        </p:txBody>
      </p:sp>
      <p:sp>
        <p:nvSpPr>
          <p:cNvPr id="296964" name="Rectangle 1028"/>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296965" name="Rectangle 1029"/>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08" charset="0"/>
              </a:defRPr>
            </a:lvl1pPr>
          </a:lstStyle>
          <a:p>
            <a:pPr>
              <a:defRPr/>
            </a:pPr>
            <a:fld id="{BF019C87-767D-4612-A1B9-E99CFFB560FF}" type="slidenum">
              <a:rPr lang="en-US"/>
              <a:pPr>
                <a:defRPr/>
              </a:pPr>
              <a:t>‹#›</a:t>
            </a:fld>
            <a:endParaRPr lang="en-US"/>
          </a:p>
        </p:txBody>
      </p:sp>
    </p:spTree>
    <p:extLst>
      <p:ext uri="{BB962C8B-B14F-4D97-AF65-F5344CB8AC3E}">
        <p14:creationId xmlns:p14="http://schemas.microsoft.com/office/powerpoint/2010/main" val="482679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51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08"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08" charset="0"/>
              </a:defRPr>
            </a:lvl1pPr>
          </a:lstStyle>
          <a:p>
            <a:pPr>
              <a:defRPr/>
            </a:pPr>
            <a:fld id="{ED2D5FEF-A100-4857-8722-D4E63F57E0CF}" type="slidenum">
              <a:rPr lang="en-US"/>
              <a:pPr>
                <a:defRPr/>
              </a:pPr>
              <a:t>‹#›</a:t>
            </a:fld>
            <a:endParaRPr lang="en-US"/>
          </a:p>
        </p:txBody>
      </p:sp>
    </p:spTree>
    <p:extLst>
      <p:ext uri="{BB962C8B-B14F-4D97-AF65-F5344CB8AC3E}">
        <p14:creationId xmlns:p14="http://schemas.microsoft.com/office/powerpoint/2010/main" val="4046167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2DF3275B-A1E5-46E1-BAF2-CB4D862CFB57}" type="slidenum">
              <a:rPr lang="en-US" smtClean="0">
                <a:latin typeface="Times New Roman" pitchFamily="18" charset="0"/>
              </a:rPr>
              <a:pPr/>
              <a:t>1</a:t>
            </a:fld>
            <a:endParaRPr lang="en-US">
              <a:latin typeface="Times New Roman" pitchFamily="18" charset="0"/>
            </a:endParaRPr>
          </a:p>
        </p:txBody>
      </p:sp>
      <p:sp>
        <p:nvSpPr>
          <p:cNvPr id="20482" name="Rectangle 2"/>
          <p:cNvSpPr>
            <a:spLocks noGrp="1" noRot="1" noChangeAspect="1" noChangeArrowheads="1" noTextEdit="1"/>
          </p:cNvSpPr>
          <p:nvPr>
            <p:ph type="sldImg"/>
          </p:nvPr>
        </p:nvSpPr>
        <p:spPr>
          <a:xfrm>
            <a:off x="457200" y="720725"/>
            <a:ext cx="6400800" cy="3600450"/>
          </a:xfrm>
          <a:ln/>
        </p:spPr>
      </p:sp>
      <p:sp>
        <p:nvSpPr>
          <p:cNvPr id="2048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8974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19</a:t>
            </a:fld>
            <a:endParaRPr lang="en-US"/>
          </a:p>
        </p:txBody>
      </p:sp>
    </p:spTree>
    <p:extLst>
      <p:ext uri="{BB962C8B-B14F-4D97-AF65-F5344CB8AC3E}">
        <p14:creationId xmlns:p14="http://schemas.microsoft.com/office/powerpoint/2010/main" val="3953495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Problem: you might overgeneralize if you always choose too less complex of a model </a:t>
            </a:r>
            <a:r>
              <a:rPr lang="en-US" dirty="0">
                <a:sym typeface="Wingdings" panose="05000000000000000000" pitchFamily="2" charset="2"/>
              </a:rPr>
              <a:t> you need to have balance based on your application.</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20</a:t>
            </a:fld>
            <a:endParaRPr lang="en-US"/>
          </a:p>
        </p:txBody>
      </p:sp>
    </p:spTree>
    <p:extLst>
      <p:ext uri="{BB962C8B-B14F-4D97-AF65-F5344CB8AC3E}">
        <p14:creationId xmlns:p14="http://schemas.microsoft.com/office/powerpoint/2010/main" val="20511926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More accuracy in a model means more complexity and also as shown above eventually works against you to cause more error (cannot distinguish between data) from overfitting. Think about it, if you have more complexity, then you will have a distribution for an outcome that is between two other outcomes and can make it more prone to have error when in reality you do not want that much complexity and only want to distinguish between a given set of outcomes </a:t>
            </a:r>
            <a:r>
              <a:rPr lang="en-US" dirty="0">
                <a:sym typeface="Wingdings" panose="05000000000000000000" pitchFamily="2" charset="2"/>
              </a:rPr>
              <a:t> extra outcomes introduce more complexity and thus more error from “in-between” outcomes.</a:t>
            </a:r>
            <a:endParaRPr lang="en-US" dirty="0"/>
          </a:p>
          <a:p>
            <a:pPr marL="171450" indent="-171450">
              <a:buFont typeface="Arial" panose="020B0604020202020204" pitchFamily="34" charset="0"/>
              <a:buChar char="•"/>
            </a:pPr>
            <a:r>
              <a:rPr lang="en-US" dirty="0"/>
              <a:t>Generalization error from overgeneralizing reduces complexity so much that you also can cause error because distinguishments cannot be made because distribution of outcomes that you need to distinguish get mushed together (you will not have enough granularity).</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21</a:t>
            </a:fld>
            <a:endParaRPr lang="en-US"/>
          </a:p>
        </p:txBody>
      </p:sp>
    </p:spTree>
    <p:extLst>
      <p:ext uri="{BB962C8B-B14F-4D97-AF65-F5344CB8AC3E}">
        <p14:creationId xmlns:p14="http://schemas.microsoft.com/office/powerpoint/2010/main" val="165565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Need to build Bayesian network: number of (distinct) words (vocabulary), frequency of each kind of word and also frequency based on HAM or SPAM.</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26</a:t>
            </a:fld>
            <a:endParaRPr lang="en-US"/>
          </a:p>
        </p:txBody>
      </p:sp>
    </p:spTree>
    <p:extLst>
      <p:ext uri="{BB962C8B-B14F-4D97-AF65-F5344CB8AC3E}">
        <p14:creationId xmlns:p14="http://schemas.microsoft.com/office/powerpoint/2010/main" val="1478061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27</a:t>
            </a:fld>
            <a:endParaRPr lang="en-US"/>
          </a:p>
        </p:txBody>
      </p:sp>
    </p:spTree>
    <p:extLst>
      <p:ext uri="{BB962C8B-B14F-4D97-AF65-F5344CB8AC3E}">
        <p14:creationId xmlns:p14="http://schemas.microsoft.com/office/powerpoint/2010/main" val="595472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28</a:t>
            </a:fld>
            <a:endParaRPr lang="en-US"/>
          </a:p>
        </p:txBody>
      </p:sp>
    </p:spTree>
    <p:extLst>
      <p:ext uri="{BB962C8B-B14F-4D97-AF65-F5344CB8AC3E}">
        <p14:creationId xmlns:p14="http://schemas.microsoft.com/office/powerpoint/2010/main" val="16597628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30</a:t>
            </a:fld>
            <a:endParaRPr lang="en-US"/>
          </a:p>
        </p:txBody>
      </p:sp>
    </p:spTree>
    <p:extLst>
      <p:ext uri="{BB962C8B-B14F-4D97-AF65-F5344CB8AC3E}">
        <p14:creationId xmlns:p14="http://schemas.microsoft.com/office/powerpoint/2010/main" val="687542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31</a:t>
            </a:fld>
            <a:endParaRPr lang="en-US"/>
          </a:p>
        </p:txBody>
      </p:sp>
    </p:spTree>
    <p:extLst>
      <p:ext uri="{BB962C8B-B14F-4D97-AF65-F5344CB8AC3E}">
        <p14:creationId xmlns:p14="http://schemas.microsoft.com/office/powerpoint/2010/main" val="19524271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M = 2 for Binary variable (spam or ham)</a:t>
            </a:r>
          </a:p>
          <a:p>
            <a:r>
              <a:rPr lang="en-US" dirty="0"/>
              <a:t>M = 12 for Word variable (vocab = 12 = 12 possible words)</a:t>
            </a:r>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32</a:t>
            </a:fld>
            <a:endParaRPr lang="en-US"/>
          </a:p>
        </p:txBody>
      </p:sp>
    </p:spTree>
    <p:extLst>
      <p:ext uri="{BB962C8B-B14F-4D97-AF65-F5344CB8AC3E}">
        <p14:creationId xmlns:p14="http://schemas.microsoft.com/office/powerpoint/2010/main" val="4036545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33</a:t>
            </a:fld>
            <a:endParaRPr lang="en-US"/>
          </a:p>
        </p:txBody>
      </p:sp>
    </p:spTree>
    <p:extLst>
      <p:ext uri="{BB962C8B-B14F-4D97-AF65-F5344CB8AC3E}">
        <p14:creationId xmlns:p14="http://schemas.microsoft.com/office/powerpoint/2010/main" val="3981787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BAYES RULE: prior is previous distribution, likelihood is the distribution from the newest data generated (evidence), posterior is the newly updated distribution after considering the new evidence. </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a:t>
            </a:fld>
            <a:endParaRPr lang="en-US"/>
          </a:p>
        </p:txBody>
      </p:sp>
    </p:spTree>
    <p:extLst>
      <p:ext uri="{BB962C8B-B14F-4D97-AF65-F5344CB8AC3E}">
        <p14:creationId xmlns:p14="http://schemas.microsoft.com/office/powerpoint/2010/main" val="1297499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34</a:t>
            </a:fld>
            <a:endParaRPr lang="en-US"/>
          </a:p>
        </p:txBody>
      </p:sp>
    </p:spTree>
    <p:extLst>
      <p:ext uri="{BB962C8B-B14F-4D97-AF65-F5344CB8AC3E}">
        <p14:creationId xmlns:p14="http://schemas.microsoft.com/office/powerpoint/2010/main" val="816012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if you overgeneralize with too much of the data coming from training data, then any new data (test data) will not help make the agent more accurate because the training data has too much weight.</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37</a:t>
            </a:fld>
            <a:endParaRPr lang="en-US"/>
          </a:p>
        </p:txBody>
      </p:sp>
    </p:spTree>
    <p:extLst>
      <p:ext uri="{BB962C8B-B14F-4D97-AF65-F5344CB8AC3E}">
        <p14:creationId xmlns:p14="http://schemas.microsoft.com/office/powerpoint/2010/main" val="2853456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39</a:t>
            </a:fld>
            <a:endParaRPr lang="en-US"/>
          </a:p>
        </p:txBody>
      </p:sp>
    </p:spTree>
    <p:extLst>
      <p:ext uri="{BB962C8B-B14F-4D97-AF65-F5344CB8AC3E}">
        <p14:creationId xmlns:p14="http://schemas.microsoft.com/office/powerpoint/2010/main" val="4201107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are 10 attributes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42</a:t>
            </a:fld>
            <a:endParaRPr lang="en-US"/>
          </a:p>
        </p:txBody>
      </p:sp>
    </p:spTree>
    <p:extLst>
      <p:ext uri="{BB962C8B-B14F-4D97-AF65-F5344CB8AC3E}">
        <p14:creationId xmlns:p14="http://schemas.microsoft.com/office/powerpoint/2010/main" val="1912812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need to determine if the decision tree is the optimal choice</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43</a:t>
            </a:fld>
            <a:endParaRPr lang="en-US"/>
          </a:p>
        </p:txBody>
      </p:sp>
    </p:spTree>
    <p:extLst>
      <p:ext uri="{BB962C8B-B14F-4D97-AF65-F5344CB8AC3E}">
        <p14:creationId xmlns:p14="http://schemas.microsoft.com/office/powerpoint/2010/main" val="1142272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Information theory:</a:t>
            </a:r>
          </a:p>
          <a:p>
            <a:pPr marL="628650" lvl="1" indent="-171450">
              <a:buFont typeface="Arial" panose="020B0604020202020204" pitchFamily="34" charset="0"/>
              <a:buChar char="•"/>
            </a:pPr>
            <a:r>
              <a:rPr lang="en-US" dirty="0"/>
              <a:t>Worst case: uniform distribution</a:t>
            </a:r>
          </a:p>
          <a:p>
            <a:pPr marL="628650" lvl="1" indent="-171450">
              <a:buFont typeface="Arial" panose="020B0604020202020204" pitchFamily="34" charset="0"/>
              <a:buChar char="•"/>
            </a:pPr>
            <a:r>
              <a:rPr lang="en-US" dirty="0"/>
              <a:t>Best case: deterministic (100% or 0% probability).</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46</a:t>
            </a:fld>
            <a:endParaRPr lang="en-US"/>
          </a:p>
        </p:txBody>
      </p:sp>
    </p:spTree>
    <p:extLst>
      <p:ext uri="{BB962C8B-B14F-4D97-AF65-F5344CB8AC3E}">
        <p14:creationId xmlns:p14="http://schemas.microsoft.com/office/powerpoint/2010/main" val="982832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Entropy in physics refers to chaos (uniformity)</a:t>
            </a:r>
          </a:p>
          <a:p>
            <a:pPr marL="171450" indent="-171450">
              <a:buFont typeface="Arial" panose="020B0604020202020204" pitchFamily="34" charset="0"/>
              <a:buChar char="•"/>
            </a:pPr>
            <a:r>
              <a:rPr lang="en-US" dirty="0"/>
              <a:t>Entropy in information theory is referring to certainty</a:t>
            </a:r>
          </a:p>
          <a:p>
            <a:pPr marL="171450" indent="-171450">
              <a:buFont typeface="Arial" panose="020B0604020202020204" pitchFamily="34" charset="0"/>
              <a:buChar char="•"/>
            </a:pPr>
            <a:r>
              <a:rPr lang="en-US" dirty="0"/>
              <a:t>We add the – symbol on entropy equation to cancel out the negative result in the parenthesis because we measure entropy in positive values.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47</a:t>
            </a:fld>
            <a:endParaRPr lang="en-US"/>
          </a:p>
        </p:txBody>
      </p:sp>
    </p:spTree>
    <p:extLst>
      <p:ext uri="{BB962C8B-B14F-4D97-AF65-F5344CB8AC3E}">
        <p14:creationId xmlns:p14="http://schemas.microsoft.com/office/powerpoint/2010/main" val="2561427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Example </a:t>
            </a:r>
            <a:r>
              <a:rPr lang="en-US" dirty="0">
                <a:sym typeface="Wingdings" panose="05000000000000000000" pitchFamily="2" charset="2"/>
              </a:rPr>
              <a:t> </a:t>
            </a:r>
            <a:r>
              <a:rPr lang="en-US" dirty="0"/>
              <a:t>Gain = entropy of Patrons before segmenting into its categories minus weighted entropy of all categories that Patrons could be segmented into </a:t>
            </a:r>
            <a:r>
              <a:rPr lang="en-US" dirty="0">
                <a:sym typeface="Wingdings" panose="05000000000000000000" pitchFamily="2" charset="2"/>
              </a:rPr>
              <a:t> 1 – 0.459 = 0.541</a:t>
            </a:r>
          </a:p>
          <a:p>
            <a:endParaRPr lang="en-US" dirty="0">
              <a:sym typeface="Wingdings" panose="05000000000000000000" pitchFamily="2" charset="2"/>
            </a:endParaRPr>
          </a:p>
          <a:p>
            <a:r>
              <a:rPr lang="en-US" dirty="0">
                <a:sym typeface="Wingdings" panose="05000000000000000000" pitchFamily="2" charset="2"/>
              </a:rPr>
              <a:t>Note this heuristic approach may not be the best approach for finding the best decision tree.</a:t>
            </a:r>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48</a:t>
            </a:fld>
            <a:endParaRPr lang="en-US"/>
          </a:p>
        </p:txBody>
      </p:sp>
    </p:spTree>
    <p:extLst>
      <p:ext uri="{BB962C8B-B14F-4D97-AF65-F5344CB8AC3E}">
        <p14:creationId xmlns:p14="http://schemas.microsoft.com/office/powerpoint/2010/main" val="2897937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Majority in this example = blue.</a:t>
            </a:r>
          </a:p>
          <a:p>
            <a:pPr marL="171450" indent="-171450">
              <a:buFont typeface="Arial" panose="020B0604020202020204" pitchFamily="34" charset="0"/>
              <a:buChar char="•"/>
            </a:pPr>
            <a:r>
              <a:rPr lang="en-US" dirty="0"/>
              <a:t>You randomly choose a subset of attributes (like in previous example, randomly choose 5 attributes).	</a:t>
            </a:r>
          </a:p>
          <a:p>
            <a:pPr marL="171450" lvl="0" indent="-171450">
              <a:buFont typeface="Arial" panose="020B0604020202020204" pitchFamily="34" charset="0"/>
              <a:buChar char="•"/>
            </a:pPr>
            <a:r>
              <a:rPr lang="en-US" dirty="0"/>
              <a:t>We aim to make the agent less complex to prevent overfitting by creating some temporary inaccuracies from removing attributes to allow overall agent to remain accurate and not become inaccurate from overfitting.</a:t>
            </a:r>
          </a:p>
          <a:p>
            <a:pPr marL="171450" lvl="0" indent="-171450">
              <a:buFont typeface="Arial" panose="020B0604020202020204" pitchFamily="34" charset="0"/>
              <a:buChar char="•"/>
            </a:pPr>
            <a:r>
              <a:rPr lang="en-US" dirty="0"/>
              <a:t>Note with labels, the label itself is deterministic/discrete.</a:t>
            </a:r>
          </a:p>
          <a:p>
            <a:pPr marL="171450" lvl="0" indent="-171450">
              <a:buFont typeface="Arial" panose="020B0604020202020204" pitchFamily="34" charset="0"/>
              <a:buChar char="•"/>
            </a:pPr>
            <a:r>
              <a:rPr lang="en-US" dirty="0"/>
              <a:t>So here is the summary: 1) randomly select x number attributes; 2) find the most optimal tree using information theory and entropy out of that pool of attributes you sample to get the outcome from the optimal tree; 3) repeat steps 1 and 2 several times to get several optimal outcomes from their respective samples 4) majority rules </a:t>
            </a:r>
            <a:r>
              <a:rPr lang="en-US" dirty="0">
                <a:sym typeface="Wingdings" panose="05000000000000000000" pitchFamily="2" charset="2"/>
              </a:rPr>
              <a:t> the outcome that shows up the most out of all the samples wins as the selected optimal tree to use and also prevents overfitting.</a:t>
            </a:r>
          </a:p>
          <a:p>
            <a:pPr marL="171450" lvl="0" indent="-171450">
              <a:buFont typeface="Arial" panose="020B0604020202020204" pitchFamily="34" charset="0"/>
              <a:buChar char="•"/>
            </a:pPr>
            <a:r>
              <a:rPr lang="en-US" dirty="0">
                <a:sym typeface="Wingdings" panose="05000000000000000000" pitchFamily="2" charset="2"/>
              </a:rPr>
              <a:t>This approach also allows for better speed through approximation (if there are enough attributes) because you do not have to test every attribute to find the optimal tree and risk overfitting because you simply take samples and by leaving out some attributes in your samples you prevent </a:t>
            </a:r>
            <a:r>
              <a:rPr lang="en-US">
                <a:sym typeface="Wingdings" panose="05000000000000000000" pitchFamily="2" charset="2"/>
              </a:rPr>
              <a:t>overfitting inaccuracy.</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50</a:t>
            </a:fld>
            <a:endParaRPr lang="en-US"/>
          </a:p>
        </p:txBody>
      </p:sp>
    </p:spTree>
    <p:extLst>
      <p:ext uri="{BB962C8B-B14F-4D97-AF65-F5344CB8AC3E}">
        <p14:creationId xmlns:p14="http://schemas.microsoft.com/office/powerpoint/2010/main" val="7230049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51</a:t>
            </a:fld>
            <a:endParaRPr lang="en-US"/>
          </a:p>
        </p:txBody>
      </p:sp>
    </p:spTree>
    <p:extLst>
      <p:ext uri="{BB962C8B-B14F-4D97-AF65-F5344CB8AC3E}">
        <p14:creationId xmlns:p14="http://schemas.microsoft.com/office/powerpoint/2010/main" val="7121434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MLE</a:t>
                </a:r>
                <a:r>
                  <a:rPr lang="en-US" baseline="0" dirty="0"/>
                  <a:t> </a:t>
                </a:r>
                <a:r>
                  <a:rPr lang="en-US" baseline="0" dirty="0">
                    <a:sym typeface="Wingdings" panose="05000000000000000000" pitchFamily="2" charset="2"/>
                  </a:rPr>
                  <a:t> </a:t>
                </a:r>
                <a14:m>
                  <m:oMath xmlns:m="http://schemas.openxmlformats.org/officeDocument/2006/math">
                    <m:limLow>
                      <m:limLowPr>
                        <m:ctrlPr>
                          <a:rPr lang="en-US" i="1" dirty="0" smtClean="0">
                            <a:latin typeface="Cambria Math" panose="02040503050406030204" pitchFamily="18" charset="0"/>
                          </a:rPr>
                        </m:ctrlPr>
                      </m:limLowPr>
                      <m:e>
                        <m:r>
                          <m:rPr>
                            <m:sty m:val="p"/>
                          </m:rPr>
                          <a:rPr lang="en-US" dirty="0">
                            <a:latin typeface="Cambria Math" panose="02040503050406030204" pitchFamily="18" charset="0"/>
                          </a:rPr>
                          <m:t>argmax</m:t>
                        </m:r>
                      </m:e>
                      <m:lim>
                        <m:r>
                          <a:rPr lang="en-US" b="0" i="1" dirty="0" smtClean="0">
                            <a:latin typeface="Cambria Math" panose="02040503050406030204" pitchFamily="18" charset="0"/>
                          </a:rPr>
                          <m:t>h</m:t>
                        </m:r>
                      </m:lim>
                    </m:limLow>
                    <m:r>
                      <a:rPr lang="en-US" b="0" i="1" dirty="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b="0" i="1" dirty="0" smtClean="0">
                            <a:latin typeface="Cambria Math" panose="02040503050406030204" pitchFamily="18" charset="0"/>
                          </a:rPr>
                          <m:t>h</m:t>
                        </m:r>
                      </m:e>
                    </m:d>
                  </m:oMath>
                </a14:m>
                <a:endParaRPr lang="en-US" dirty="0"/>
              </a:p>
              <a:p>
                <a:pPr marL="628650" lvl="1" indent="-171450">
                  <a:buFont typeface="Arial" panose="020B0604020202020204" pitchFamily="34" charset="0"/>
                  <a:buChar char="•"/>
                </a:pPr>
                <a:r>
                  <a:rPr lang="en-US" dirty="0"/>
                  <a:t>Note, we are taking max of likelihood because we do cannot always know the prior.</a:t>
                </a:r>
              </a:p>
              <a:p>
                <a:pPr>
                  <a:buClr>
                    <a:schemeClr val="bg1"/>
                  </a:buClr>
                </a:pPr>
                <a:r>
                  <a:rPr lang="en-US" dirty="0"/>
                  <a:t>Special note: if you collect enough data, then likelihood converges to the prior anyways based on Bayes’ Rule (prior becomes irrelevant) as shown in the equation above </a:t>
                </a:r>
                <a:r>
                  <a:rPr lang="en-US" dirty="0">
                    <a:sym typeface="Wingdings" panose="05000000000000000000" pitchFamily="2" charset="2"/>
                  </a:rPr>
                  <a:t> as </a:t>
                </a:r>
                <a14:m>
                  <m:oMath xmlns:m="http://schemas.openxmlformats.org/officeDocument/2006/math">
                    <m:r>
                      <a:rPr lang="en-US" dirty="0" smtClean="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i="1">
                            <a:latin typeface="Cambria Math" panose="02040503050406030204" pitchFamily="18" charset="0"/>
                          </a:rPr>
                          <m:t>)</m:t>
                        </m:r>
                      </m:den>
                    </m:f>
                    <m:r>
                      <a:rPr lang="en-US" dirty="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r>
                      <a:rPr lang="en-US" i="1" dirty="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i="1" dirty="0">
                            <a:latin typeface="Cambria Math" panose="02040503050406030204" pitchFamily="18" charset="0"/>
                          </a:rPr>
                          <m:t>h</m:t>
                        </m:r>
                      </m:e>
                    </m:d>
                    <m:r>
                      <a:rPr lang="en-US" i="1">
                        <a:latin typeface="Cambria Math" panose="02040503050406030204" pitchFamily="18" charset="0"/>
                      </a:rPr>
                      <m:t>𝑃</m:t>
                    </m:r>
                    <m:d>
                      <m:dPr>
                        <m:ctrlPr>
                          <a:rPr lang="en-US" i="1">
                            <a:latin typeface="Cambria Math" panose="02040503050406030204" pitchFamily="18" charset="0"/>
                          </a:rPr>
                        </m:ctrlPr>
                      </m:dPr>
                      <m:e>
                        <m:r>
                          <a:rPr lang="en-US" i="1" dirty="0">
                            <a:latin typeface="Cambria Math" panose="02040503050406030204" pitchFamily="18" charset="0"/>
                          </a:rPr>
                          <m:t>h</m:t>
                        </m:r>
                      </m:e>
                    </m:d>
                  </m:oMath>
                </a14:m>
                <a:endParaRPr lang="en-US" i="1" dirty="0">
                  <a:latin typeface="Cambria Math" panose="02040503050406030204" pitchFamily="18" charset="0"/>
                </a:endParaRPr>
              </a:p>
              <a:p>
                <a:pPr>
                  <a:buClr>
                    <a:schemeClr val="bg1"/>
                  </a:buClr>
                </a:pPr>
                <a14:m>
                  <m:oMath xmlns:m="http://schemas.openxmlformats.org/officeDocument/2006/math">
                    <m:r>
                      <a:rPr lang="en-US" i="1">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i="1" dirty="0">
                                <a:latin typeface="Cambria Math" panose="02040503050406030204" pitchFamily="18" charset="0"/>
                              </a:rPr>
                              <m:t>h</m:t>
                            </m:r>
                          </m:e>
                        </m:d>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a:latin typeface="Cambria Math" panose="02040503050406030204" pitchFamily="18" charset="0"/>
                          </a:rPr>
                          <m:t>𝑃</m:t>
                        </m:r>
                        <m:r>
                          <a:rPr lang="en-US" i="1">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m:t>
                        </m:r>
                      </m:e>
                    </m:func>
                  </m:oMath>
                </a14:m>
                <a:r>
                  <a:rPr lang="en-US" dirty="0"/>
                  <a:t> notice how for large data there will be many log(P(</a:t>
                </a:r>
                <a:r>
                  <a:rPr lang="en-US" dirty="0" err="1"/>
                  <a:t>x|h</a:t>
                </a:r>
                <a:r>
                  <a:rPr lang="en-US" dirty="0"/>
                  <a:t>) (likelihood) terms which will outweigh</a:t>
                </a:r>
                <a:r>
                  <a:rPr lang="en-US" baseline="0" dirty="0"/>
                  <a:t> the single </a:t>
                </a:r>
                <a:r>
                  <a:rPr lang="en-US" baseline="0" dirty="0" err="1"/>
                  <a:t>logP</a:t>
                </a:r>
                <a:r>
                  <a:rPr lang="en-US" baseline="0" dirty="0"/>
                  <a:t>(h) term (the prior term).</a:t>
                </a:r>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MLE</a:t>
                </a:r>
                <a:r>
                  <a:rPr lang="en-US" baseline="0" dirty="0"/>
                  <a:t> </a:t>
                </a:r>
                <a:r>
                  <a:rPr lang="en-US" baseline="0" dirty="0">
                    <a:sym typeface="Wingdings" panose="05000000000000000000" pitchFamily="2" charset="2"/>
                  </a:rPr>
                  <a:t> </a:t>
                </a:r>
                <a:r>
                  <a:rPr lang="en-US" i="0" dirty="0">
                    <a:latin typeface="Cambria Math" panose="02040503050406030204" pitchFamily="18" charset="0"/>
                  </a:rPr>
                  <a:t>argmax┬</a:t>
                </a:r>
                <a:r>
                  <a:rPr lang="en-US" b="0" i="0" dirty="0">
                    <a:latin typeface="Cambria Math" panose="02040503050406030204" pitchFamily="18" charset="0"/>
                  </a:rPr>
                  <a:t>ℎ  </a:t>
                </a:r>
                <a:r>
                  <a:rPr lang="en-US" i="0">
                    <a:latin typeface="Cambria Math" panose="02040503050406030204" pitchFamily="18" charset="0"/>
                  </a:rPr>
                  <a:t>𝑃(</a:t>
                </a:r>
                <a:r>
                  <a:rPr lang="en-US" b="1" i="0" dirty="0">
                    <a:latin typeface="Cambria Math" panose="02040503050406030204" pitchFamily="18" charset="0"/>
                  </a:rPr>
                  <a:t>𝒙│</a:t>
                </a:r>
                <a:r>
                  <a:rPr lang="en-US" b="0" i="0" dirty="0">
                    <a:latin typeface="Cambria Math" panose="02040503050406030204" pitchFamily="18" charset="0"/>
                  </a:rPr>
                  <a:t>ℎ)</a:t>
                </a:r>
                <a:endParaRPr lang="en-US" dirty="0"/>
              </a:p>
              <a:p>
                <a:pPr marL="628650" lvl="1" indent="-171450">
                  <a:buFont typeface="Arial" panose="020B0604020202020204" pitchFamily="34" charset="0"/>
                  <a:buChar char="•"/>
                </a:pPr>
                <a:r>
                  <a:rPr lang="en-US" dirty="0"/>
                  <a:t>Note, we are taking max of likelihood because we do cannot always know the prior.</a:t>
                </a:r>
              </a:p>
              <a:p>
                <a:pPr>
                  <a:buClr>
                    <a:schemeClr val="bg1"/>
                  </a:buClr>
                </a:pPr>
                <a:r>
                  <a:rPr lang="en-US" dirty="0"/>
                  <a:t>Special note: if you collect enough data, then likelihood converges to the prior anyways based on Bayes’ Rule (prior becomes irrelevant) as shown in the equation above </a:t>
                </a:r>
                <a:r>
                  <a:rPr lang="en-US" dirty="0">
                    <a:sym typeface="Wingdings" panose="05000000000000000000" pitchFamily="2" charset="2"/>
                  </a:rPr>
                  <a:t> as </a:t>
                </a:r>
                <a:r>
                  <a:rPr lang="en-US" i="0" dirty="0">
                    <a:latin typeface="Cambria Math" panose="02040503050406030204" pitchFamily="18" charset="0"/>
                  </a:rPr>
                  <a:t>=argmax┬ℎ</a:t>
                </a:r>
                <a:r>
                  <a:rPr lang="en-US" i="0">
                    <a:latin typeface="Cambria Math" panose="02040503050406030204" pitchFamily="18" charset="0"/>
                  </a:rPr>
                  <a:t>  (𝑃(</a:t>
                </a:r>
                <a:r>
                  <a:rPr lang="en-US" b="1" i="0" dirty="0">
                    <a:latin typeface="Cambria Math" panose="02040503050406030204" pitchFamily="18" charset="0"/>
                  </a:rPr>
                  <a:t>𝒙</a:t>
                </a:r>
                <a:r>
                  <a:rPr lang="en-US" i="0">
                    <a:latin typeface="Cambria Math" panose="02040503050406030204" pitchFamily="18" charset="0"/>
                  </a:rPr>
                  <a:t>|</a:t>
                </a:r>
                <a:r>
                  <a:rPr lang="en-US" i="0" dirty="0">
                    <a:latin typeface="Cambria Math" panose="02040503050406030204" pitchFamily="18" charset="0"/>
                  </a:rPr>
                  <a:t>ℎ</a:t>
                </a:r>
                <a:r>
                  <a:rPr lang="en-US" i="0">
                    <a:latin typeface="Cambria Math" panose="02040503050406030204" pitchFamily="18" charset="0"/>
                  </a:rPr>
                  <a:t>) 𝑃(</a:t>
                </a:r>
                <a:r>
                  <a:rPr lang="en-US" i="0" dirty="0">
                    <a:latin typeface="Cambria Math" panose="02040503050406030204" pitchFamily="18" charset="0"/>
                  </a:rPr>
                  <a:t>ℎ</a:t>
                </a:r>
                <a:r>
                  <a:rPr lang="en-US" i="0">
                    <a:latin typeface="Cambria Math" panose="02040503050406030204" pitchFamily="18" charset="0"/>
                  </a:rPr>
                  <a:t>))/(𝑃(</a:t>
                </a:r>
                <a:r>
                  <a:rPr lang="en-US" b="1" i="0" dirty="0">
                    <a:latin typeface="Cambria Math" panose="02040503050406030204" pitchFamily="18" charset="0"/>
                  </a:rPr>
                  <a:t>𝒙</a:t>
                </a:r>
                <a:r>
                  <a:rPr lang="en-US" i="0">
                    <a:latin typeface="Cambria Math" panose="02040503050406030204" pitchFamily="18" charset="0"/>
                  </a:rPr>
                  <a:t>))</a:t>
                </a:r>
                <a:r>
                  <a:rPr lang="en-US" i="0" dirty="0">
                    <a:latin typeface="Cambria Math" panose="02040503050406030204" pitchFamily="18" charset="0"/>
                  </a:rPr>
                  <a:t>=argmax┬ℎ  </a:t>
                </a:r>
                <a:r>
                  <a:rPr lang="en-US" i="0">
                    <a:latin typeface="Cambria Math" panose="02040503050406030204" pitchFamily="18" charset="0"/>
                  </a:rPr>
                  <a:t>𝑃(</a:t>
                </a:r>
                <a:r>
                  <a:rPr lang="en-US" b="1" i="0" dirty="0">
                    <a:latin typeface="Cambria Math" panose="02040503050406030204" pitchFamily="18" charset="0"/>
                  </a:rPr>
                  <a:t>𝒙│</a:t>
                </a:r>
                <a:r>
                  <a:rPr lang="en-US" i="0" dirty="0">
                    <a:latin typeface="Cambria Math" panose="02040503050406030204" pitchFamily="18" charset="0"/>
                  </a:rPr>
                  <a:t>ℎ)</a:t>
                </a:r>
                <a:r>
                  <a:rPr lang="en-US" i="0">
                    <a:latin typeface="Cambria Math" panose="02040503050406030204" pitchFamily="18" charset="0"/>
                  </a:rPr>
                  <a:t>𝑃(</a:t>
                </a:r>
                <a:r>
                  <a:rPr lang="en-US" i="0" dirty="0">
                    <a:latin typeface="Cambria Math" panose="02040503050406030204" pitchFamily="18" charset="0"/>
                  </a:rPr>
                  <a:t>ℎ)</a:t>
                </a:r>
                <a:endParaRPr lang="en-US" i="1" dirty="0">
                  <a:latin typeface="Cambria Math" panose="02040503050406030204" pitchFamily="18" charset="0"/>
                </a:endParaRPr>
              </a:p>
              <a:p>
                <a:pPr>
                  <a:buClr>
                    <a:schemeClr val="bg1"/>
                  </a:buClr>
                </a:pPr>
                <a:r>
                  <a:rPr lang="en-US" i="0">
                    <a:latin typeface="Cambria Math" panose="02040503050406030204" pitchFamily="18" charset="0"/>
                  </a:rPr>
                  <a:t>=</a:t>
                </a:r>
                <a:r>
                  <a:rPr lang="en-US" i="0" dirty="0">
                    <a:latin typeface="Cambria Math" panose="02040503050406030204" pitchFamily="18" charset="0"/>
                  </a:rPr>
                  <a:t>argmax┬ℎ (log⁡〖</a:t>
                </a:r>
                <a:r>
                  <a:rPr lang="en-US" i="0">
                    <a:latin typeface="Cambria Math" panose="02040503050406030204" pitchFamily="18" charset="0"/>
                  </a:rPr>
                  <a:t>𝑃(</a:t>
                </a:r>
                <a:r>
                  <a:rPr lang="en-US" b="1" i="0" dirty="0">
                    <a:latin typeface="Cambria Math" panose="02040503050406030204" pitchFamily="18" charset="0"/>
                  </a:rPr>
                  <a:t>𝒙│</a:t>
                </a:r>
                <a:r>
                  <a:rPr lang="en-US" i="0" dirty="0">
                    <a:latin typeface="Cambria Math" panose="02040503050406030204" pitchFamily="18" charset="0"/>
                  </a:rPr>
                  <a:t>ℎ)〗+log⁡〖</a:t>
                </a:r>
                <a:r>
                  <a:rPr lang="en-US" i="0">
                    <a:latin typeface="Cambria Math" panose="02040503050406030204" pitchFamily="18" charset="0"/>
                  </a:rPr>
                  <a:t>𝑃(</a:t>
                </a:r>
                <a:r>
                  <a:rPr lang="en-US" i="0" dirty="0">
                    <a:latin typeface="Cambria Math" panose="02040503050406030204" pitchFamily="18" charset="0"/>
                  </a:rPr>
                  <a:t>ℎ</a:t>
                </a:r>
                <a:r>
                  <a:rPr lang="en-US" i="0">
                    <a:latin typeface="Cambria Math" panose="02040503050406030204" pitchFamily="18" charset="0"/>
                  </a:rPr>
                  <a:t>)</a:t>
                </a:r>
                <a:r>
                  <a:rPr lang="en-US" b="0" i="0">
                    <a:latin typeface="Cambria Math" panose="02040503050406030204" pitchFamily="18" charset="0"/>
                  </a:rPr>
                  <a:t>)</a:t>
                </a:r>
                <a:r>
                  <a:rPr lang="en-US" b="0" i="0" dirty="0">
                    <a:latin typeface="Cambria Math" panose="02040503050406030204" pitchFamily="18" charset="0"/>
                  </a:rPr>
                  <a:t>〗</a:t>
                </a:r>
                <a:r>
                  <a:rPr lang="en-US" dirty="0"/>
                  <a:t> notice how for large data there will be many log(P(</a:t>
                </a:r>
                <a:r>
                  <a:rPr lang="en-US" dirty="0" err="1"/>
                  <a:t>x|h</a:t>
                </a:r>
                <a:r>
                  <a:rPr lang="en-US" dirty="0"/>
                  <a:t>) (likelihood) terms which will outweigh</a:t>
                </a:r>
                <a:r>
                  <a:rPr lang="en-US" baseline="0" dirty="0"/>
                  <a:t> the single </a:t>
                </a:r>
                <a:r>
                  <a:rPr lang="en-US" baseline="0" dirty="0" err="1"/>
                  <a:t>logP</a:t>
                </a:r>
                <a:r>
                  <a:rPr lang="en-US" baseline="0" dirty="0"/>
                  <a:t>(h) term (the prior term).</a:t>
                </a:r>
                <a:endParaRPr lang="en-US" dirty="0"/>
              </a:p>
            </p:txBody>
          </p:sp>
        </mc:Fallback>
      </mc:AlternateContent>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7</a:t>
            </a:fld>
            <a:endParaRPr lang="en-US"/>
          </a:p>
        </p:txBody>
      </p:sp>
    </p:spTree>
    <p:extLst>
      <p:ext uri="{BB962C8B-B14F-4D97-AF65-F5344CB8AC3E}">
        <p14:creationId xmlns:p14="http://schemas.microsoft.com/office/powerpoint/2010/main" val="3179567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57</a:t>
            </a:fld>
            <a:endParaRPr lang="en-US"/>
          </a:p>
        </p:txBody>
      </p:sp>
    </p:spTree>
    <p:extLst>
      <p:ext uri="{BB962C8B-B14F-4D97-AF65-F5344CB8AC3E}">
        <p14:creationId xmlns:p14="http://schemas.microsoft.com/office/powerpoint/2010/main" val="28809558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Sparse model is related to: </a:t>
            </a:r>
            <a:r>
              <a:rPr lang="en-US" sz="1200" dirty="0">
                <a:solidFill>
                  <a:srgbClr val="FF0000"/>
                </a:solidFill>
                <a:latin typeface="Candara" panose="020E0502030303020204" pitchFamily="34" charset="0"/>
              </a:rPr>
              <a:t>Occam’s (or Ockham’s) Razor: </a:t>
            </a:r>
          </a:p>
          <a:p>
            <a:r>
              <a:rPr lang="en-US" sz="1200" dirty="0">
                <a:solidFill>
                  <a:srgbClr val="FF0000"/>
                </a:solidFill>
                <a:latin typeface="Candara" panose="020E0502030303020204" pitchFamily="34" charset="0"/>
              </a:rPr>
              <a:t>Everything else being equal, choose the less complex hypothesis.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58</a:t>
            </a:fld>
            <a:endParaRPr lang="en-US"/>
          </a:p>
        </p:txBody>
      </p:sp>
    </p:spTree>
    <p:extLst>
      <p:ext uri="{BB962C8B-B14F-4D97-AF65-F5344CB8AC3E}">
        <p14:creationId xmlns:p14="http://schemas.microsoft.com/office/powerpoint/2010/main" val="129854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59</a:t>
            </a:fld>
            <a:endParaRPr lang="en-US"/>
          </a:p>
        </p:txBody>
      </p:sp>
    </p:spTree>
    <p:extLst>
      <p:ext uri="{BB962C8B-B14F-4D97-AF65-F5344CB8AC3E}">
        <p14:creationId xmlns:p14="http://schemas.microsoft.com/office/powerpoint/2010/main" val="25833824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Transform classification into logistic regression model</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60</a:t>
            </a:fld>
            <a:endParaRPr lang="en-US"/>
          </a:p>
        </p:txBody>
      </p:sp>
    </p:spTree>
    <p:extLst>
      <p:ext uri="{BB962C8B-B14F-4D97-AF65-F5344CB8AC3E}">
        <p14:creationId xmlns:p14="http://schemas.microsoft.com/office/powerpoint/2010/main" val="13952168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 is a vector of N dimensions</a:t>
            </a:r>
          </a:p>
          <a:p>
            <a:pPr marL="171450" indent="-171450">
              <a:buFont typeface="Arial" panose="020B0604020202020204" pitchFamily="34" charset="0"/>
              <a:buChar char="•"/>
            </a:pPr>
            <a:r>
              <a:rPr lang="en-US" dirty="0"/>
              <a:t>Basically, take derivative at current location of every direction, move in the downward direction of a distance n  formed by the slope of each derivative </a:t>
            </a:r>
            <a:r>
              <a:rPr lang="en-US" dirty="0">
                <a:sym typeface="Wingdings" panose="05000000000000000000" pitchFamily="2" charset="2"/>
              </a:rPr>
              <a:t> </a:t>
            </a:r>
          </a:p>
          <a:p>
            <a:pPr marL="628650" lvl="1" indent="-171450">
              <a:buFont typeface="Arial" panose="020B0604020202020204" pitchFamily="34" charset="0"/>
              <a:buChar char="•"/>
            </a:pPr>
            <a:r>
              <a:rPr lang="en-US" dirty="0">
                <a:sym typeface="Wingdings" panose="05000000000000000000" pitchFamily="2" charset="2"/>
              </a:rPr>
              <a:t>move in n direction in*partial derivative of w1 direction</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ym typeface="Wingdings" panose="05000000000000000000" pitchFamily="2" charset="2"/>
              </a:rPr>
              <a:t>move in n direction in*partial derivative of w2 direction</a:t>
            </a:r>
            <a:endParaRPr lang="en-US" dirty="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ym typeface="Wingdings" panose="05000000000000000000" pitchFamily="2" charset="2"/>
              </a:rPr>
              <a:t>move in n direction in*partial derivative of w3 direction</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ym typeface="Wingdings" panose="05000000000000000000" pitchFamily="2" charset="2"/>
              </a:rPr>
              <a:t>Keep taking these steps of size n*dimension for every dimension until eventually the derivatives of every direction is close to 0 = minimized; note if step size n is too large then you may go pass the minimum; if n is very small it will be more accurate but requires more steps (more processing for example).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sym typeface="Wingdings" panose="05000000000000000000" pitchFamily="2" charset="2"/>
              </a:rPr>
              <a:t>With 2 dimensions or less we can use standard derivative and set = 0 to minimize, but for greater than 3 dimensions we cannot solve derivative set = 0; so we use gradient descent approach.</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62</a:t>
            </a:fld>
            <a:endParaRPr lang="en-US"/>
          </a:p>
        </p:txBody>
      </p:sp>
    </p:spTree>
    <p:extLst>
      <p:ext uri="{BB962C8B-B14F-4D97-AF65-F5344CB8AC3E}">
        <p14:creationId xmlns:p14="http://schemas.microsoft.com/office/powerpoint/2010/main" val="30114249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 use KNN for prediction model </a:t>
            </a:r>
            <a:r>
              <a:rPr lang="en-US" dirty="0">
                <a:sym typeface="Wingdings" panose="05000000000000000000" pitchFamily="2" charset="2"/>
              </a:rPr>
              <a:t> for example, predicting what label to give an image by comparing KNN to several images (training data).</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67</a:t>
            </a:fld>
            <a:endParaRPr lang="en-US"/>
          </a:p>
        </p:txBody>
      </p:sp>
    </p:spTree>
    <p:extLst>
      <p:ext uri="{BB962C8B-B14F-4D97-AF65-F5344CB8AC3E}">
        <p14:creationId xmlns:p14="http://schemas.microsoft.com/office/powerpoint/2010/main" val="36133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73</a:t>
            </a:fld>
            <a:endParaRPr lang="en-US"/>
          </a:p>
        </p:txBody>
      </p:sp>
    </p:spTree>
    <p:extLst>
      <p:ext uri="{BB962C8B-B14F-4D97-AF65-F5344CB8AC3E}">
        <p14:creationId xmlns:p14="http://schemas.microsoft.com/office/powerpoint/2010/main" val="100858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Center of a cluster = average of all dimensions of all points of the cluster.</a:t>
            </a:r>
          </a:p>
          <a:p>
            <a:pPr marL="171450" indent="-171450">
              <a:buFont typeface="Arial" panose="020B0604020202020204" pitchFamily="34" charset="0"/>
              <a:buChar char="•"/>
            </a:pPr>
            <a:r>
              <a:rPr lang="en-US" dirty="0"/>
              <a:t>Centroid = random/predicted initialized point that will move to the center of a cluster.</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78</a:t>
            </a:fld>
            <a:endParaRPr lang="en-US"/>
          </a:p>
        </p:txBody>
      </p:sp>
    </p:spTree>
    <p:extLst>
      <p:ext uri="{BB962C8B-B14F-4D97-AF65-F5344CB8AC3E}">
        <p14:creationId xmlns:p14="http://schemas.microsoft.com/office/powerpoint/2010/main" val="38060058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you do not need separator, you just decide where new data belongs by comparing which centroid it is closest to; but in the event you want to show separator line, just calculate the slope through the centroids and then take the perpendicular of that slope (this is only for 2 centroids; for more centroids, separator line calculation is different, but comparison to all centroids to find (predict) what cluster a data point belongs is the same).</a:t>
            </a:r>
          </a:p>
          <a:p>
            <a:endParaRPr lang="en-US" dirty="0"/>
          </a:p>
          <a:p>
            <a:r>
              <a:rPr lang="en-US" dirty="0"/>
              <a:t>Note: if a new data point is the same distance form more 2 or more centroids (on the separator) </a:t>
            </a:r>
            <a:r>
              <a:rPr lang="en-US" dirty="0">
                <a:sym typeface="Wingdings" panose="05000000000000000000" pitchFamily="2" charset="2"/>
              </a:rPr>
              <a:t> most chaos  uniform  cannot predict which cluster a data point belongs to.</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81</a:t>
            </a:fld>
            <a:endParaRPr lang="en-US"/>
          </a:p>
        </p:txBody>
      </p:sp>
    </p:spTree>
    <p:extLst>
      <p:ext uri="{BB962C8B-B14F-4D97-AF65-F5344CB8AC3E}">
        <p14:creationId xmlns:p14="http://schemas.microsoft.com/office/powerpoint/2010/main" val="8577338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88</a:t>
            </a:fld>
            <a:endParaRPr lang="en-US"/>
          </a:p>
        </p:txBody>
      </p:sp>
    </p:spTree>
    <p:extLst>
      <p:ext uri="{BB962C8B-B14F-4D97-AF65-F5344CB8AC3E}">
        <p14:creationId xmlns:p14="http://schemas.microsoft.com/office/powerpoint/2010/main" val="25572772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based on intuition we say that from the example that 3/8 P of heads and 5/8 P of tails. However, we can show that we can use this logic derived from MLE. As Shown in the graph, using MLE with our data shows that the most likely distribution is that heads occurs 3/8 and tails 5/8. This means that there is still a probability that the distribution is not as what we might predict from the data </a:t>
            </a:r>
            <a:r>
              <a:rPr lang="en-US" dirty="0">
                <a:sym typeface="Wingdings" panose="05000000000000000000" pitchFamily="2" charset="2"/>
              </a:rPr>
              <a:t> there is some Probability that the distribution is not as the data would tell us because the data set is too small and there is always some chance that the distribution is not exactly as the data shows.</a:t>
            </a:r>
          </a:p>
          <a:p>
            <a:pPr marL="171450" indent="-171450">
              <a:buFont typeface="Arial" panose="020B0604020202020204" pitchFamily="34" charset="0"/>
              <a:buChar char="•"/>
            </a:pPr>
            <a:endParaRPr lang="en-US" dirty="0">
              <a:sym typeface="Wingdings" panose="05000000000000000000" pitchFamily="2" charset="2"/>
            </a:endParaRPr>
          </a:p>
          <a:p>
            <a:pPr marL="171450" indent="-171450">
              <a:buFont typeface="Arial" panose="020B0604020202020204" pitchFamily="34" charset="0"/>
              <a:buChar char="•"/>
            </a:pPr>
            <a:r>
              <a:rPr lang="en-US" dirty="0">
                <a:sym typeface="Wingdings" panose="05000000000000000000" pitchFamily="2" charset="2"/>
              </a:rPr>
              <a:t>The more data you collect, the more the distribution </a:t>
            </a:r>
            <a:r>
              <a:rPr lang="en-US" b="1" dirty="0">
                <a:sym typeface="Wingdings" panose="05000000000000000000" pitchFamily="2" charset="2"/>
              </a:rPr>
              <a:t>of which distribution is most likely </a:t>
            </a:r>
            <a:r>
              <a:rPr lang="en-US" dirty="0">
                <a:sym typeface="Wingdings" panose="05000000000000000000" pitchFamily="2" charset="2"/>
              </a:rPr>
              <a:t>converges to the true distribution (the bell curve becomes steeper as it converges to the true/most likely distribution). Note: this is why Probability and statistics is necessary over just pure set theory: technique/scenario of an event must be learned because even though long term everything converges to some distribution amongst a set of all possible outcomes, we have to learn the parameters through sampling along the way to the convergence  also in life the long term convergence may be along such a long timeline that we never truly know it, and also there can be large extremes so that it is more useful to collect data to get the most updated, more local distribution.</a:t>
            </a:r>
            <a:endParaRPr lang="en-US" dirty="0"/>
          </a:p>
        </p:txBody>
      </p:sp>
      <p:sp>
        <p:nvSpPr>
          <p:cNvPr id="4" name="Slide Number Placeholder 3"/>
          <p:cNvSpPr>
            <a:spLocks noGrp="1"/>
          </p:cNvSpPr>
          <p:nvPr>
            <p:ph type="sldNum" sz="quarter" idx="10"/>
          </p:nvPr>
        </p:nvSpPr>
        <p:spPr/>
        <p:txBody>
          <a:bodyPr/>
          <a:lstStyle/>
          <a:p>
            <a:fld id="{EE707532-839C-41A2-9E71-D5288AEAE66A}" type="slidenum">
              <a:rPr lang="en-US" smtClean="0"/>
              <a:pPr/>
              <a:t>10</a:t>
            </a:fld>
            <a:endParaRPr lang="en-US"/>
          </a:p>
        </p:txBody>
      </p:sp>
    </p:spTree>
    <p:extLst>
      <p:ext uri="{BB962C8B-B14F-4D97-AF65-F5344CB8AC3E}">
        <p14:creationId xmlns:p14="http://schemas.microsoft.com/office/powerpoint/2010/main" val="8782430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u and x are all vectors of n dimensions </a:t>
            </a:r>
            <a:r>
              <a:rPr lang="en-US" dirty="0">
                <a:sym typeface="Wingdings" panose="05000000000000000000" pitchFamily="2" charset="2"/>
              </a:rPr>
              <a:t> above equation is a generalization for any dimension.</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90</a:t>
            </a:fld>
            <a:endParaRPr lang="en-US"/>
          </a:p>
        </p:txBody>
      </p:sp>
    </p:spTree>
    <p:extLst>
      <p:ext uri="{BB962C8B-B14F-4D97-AF65-F5344CB8AC3E}">
        <p14:creationId xmlns:p14="http://schemas.microsoft.com/office/powerpoint/2010/main" val="20371467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Parametric learning (based on parameters </a:t>
            </a:r>
            <a:r>
              <a:rPr lang="en-US" b="1" dirty="0"/>
              <a:t>mean</a:t>
            </a:r>
            <a:r>
              <a:rPr lang="en-US" dirty="0"/>
              <a:t> and </a:t>
            </a:r>
            <a:r>
              <a:rPr lang="en-US" b="1" dirty="0"/>
              <a:t>variance</a:t>
            </a:r>
            <a:r>
              <a:rPr lang="en-US" dirty="0"/>
              <a:t> in this scenario).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91</a:t>
            </a:fld>
            <a:endParaRPr lang="en-US"/>
          </a:p>
        </p:txBody>
      </p:sp>
    </p:spTree>
    <p:extLst>
      <p:ext uri="{BB962C8B-B14F-4D97-AF65-F5344CB8AC3E}">
        <p14:creationId xmlns:p14="http://schemas.microsoft.com/office/powerpoint/2010/main" val="4281739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94</a:t>
            </a:fld>
            <a:endParaRPr lang="en-US"/>
          </a:p>
        </p:txBody>
      </p:sp>
    </p:spTree>
    <p:extLst>
      <p:ext uri="{BB962C8B-B14F-4D97-AF65-F5344CB8AC3E}">
        <p14:creationId xmlns:p14="http://schemas.microsoft.com/office/powerpoint/2010/main" val="3567548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need to learn 2 parameters for each cluster: mean and variance.</a:t>
            </a:r>
          </a:p>
          <a:p>
            <a:pPr marL="171450" indent="-171450">
              <a:buFont typeface="Arial" panose="020B0604020202020204" pitchFamily="34" charset="0"/>
              <a:buChar char="•"/>
            </a:pPr>
            <a:r>
              <a:rPr lang="en-US" dirty="0"/>
              <a:t>Let C = possible centroid of a cluster.</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96</a:t>
            </a:fld>
            <a:endParaRPr lang="en-US"/>
          </a:p>
        </p:txBody>
      </p:sp>
    </p:spTree>
    <p:extLst>
      <p:ext uri="{BB962C8B-B14F-4D97-AF65-F5344CB8AC3E}">
        <p14:creationId xmlns:p14="http://schemas.microsoft.com/office/powerpoint/2010/main" val="91296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After many runs,  eventually all soft clusters will converge by running many iterations of the EM algorithm with all of the available (training) data.</a:t>
            </a:r>
          </a:p>
          <a:p>
            <a:pPr marL="171450" indent="-171450">
              <a:buFont typeface="Arial" panose="020B0604020202020204" pitchFamily="34" charset="0"/>
              <a:buChar char="•"/>
            </a:pPr>
            <a:r>
              <a:rPr lang="en-US" dirty="0"/>
              <a:t>If you add more data to the set, you can continue to run the EM algorithm so that it can automatically re-converge based on the new data; but, if you add to much data at once, then it may take a while to converge or it may not be able to converge (or converge accurately enough) if too much data is added at one time.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99</a:t>
            </a:fld>
            <a:endParaRPr lang="en-US"/>
          </a:p>
        </p:txBody>
      </p:sp>
    </p:spTree>
    <p:extLst>
      <p:ext uri="{BB962C8B-B14F-4D97-AF65-F5344CB8AC3E}">
        <p14:creationId xmlns:p14="http://schemas.microsoft.com/office/powerpoint/2010/main" val="19785829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idea: use K means to initialize </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100</a:t>
            </a:fld>
            <a:endParaRPr lang="en-US"/>
          </a:p>
        </p:txBody>
      </p:sp>
    </p:spTree>
    <p:extLst>
      <p:ext uri="{BB962C8B-B14F-4D97-AF65-F5344CB8AC3E}">
        <p14:creationId xmlns:p14="http://schemas.microsoft.com/office/powerpoint/2010/main" val="2605055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101</a:t>
            </a:fld>
            <a:endParaRPr lang="en-US"/>
          </a:p>
        </p:txBody>
      </p:sp>
    </p:spTree>
    <p:extLst>
      <p:ext uri="{BB962C8B-B14F-4D97-AF65-F5344CB8AC3E}">
        <p14:creationId xmlns:p14="http://schemas.microsoft.com/office/powerpoint/2010/main" val="7627721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102</a:t>
            </a:fld>
            <a:endParaRPr lang="en-US"/>
          </a:p>
        </p:txBody>
      </p:sp>
    </p:spTree>
    <p:extLst>
      <p:ext uri="{BB962C8B-B14F-4D97-AF65-F5344CB8AC3E}">
        <p14:creationId xmlns:p14="http://schemas.microsoft.com/office/powerpoint/2010/main" val="3010079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103</a:t>
            </a:fld>
            <a:endParaRPr lang="en-US"/>
          </a:p>
        </p:txBody>
      </p:sp>
    </p:spTree>
    <p:extLst>
      <p:ext uri="{BB962C8B-B14F-4D97-AF65-F5344CB8AC3E}">
        <p14:creationId xmlns:p14="http://schemas.microsoft.com/office/powerpoint/2010/main" val="167808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we have a scenario where we do not know the prior, we have a sample (the sequence) given </a:t>
            </a:r>
            <a:r>
              <a:rPr lang="en-US" dirty="0">
                <a:sym typeface="Wingdings" panose="05000000000000000000" pitchFamily="2" charset="2"/>
              </a:rPr>
              <a:t> this scenario is a Bernoulli distribution where can only calculate the likelihood based on samples collected.</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12</a:t>
            </a:fld>
            <a:endParaRPr lang="en-US"/>
          </a:p>
        </p:txBody>
      </p:sp>
    </p:spTree>
    <p:extLst>
      <p:ext uri="{BB962C8B-B14F-4D97-AF65-F5344CB8AC3E}">
        <p14:creationId xmlns:p14="http://schemas.microsoft.com/office/powerpoint/2010/main" val="69353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population of s = 8</a:t>
            </a:r>
          </a:p>
          <a:p>
            <a:pPr marL="171450" indent="-171450">
              <a:buFont typeface="Arial" panose="020B0604020202020204" pitchFamily="34" charset="0"/>
              <a:buChar char="•"/>
            </a:pPr>
            <a:r>
              <a:rPr lang="en-US" dirty="0"/>
              <a:t>Population of r = 2 (the last r does not count because there is not transition to another state).</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13</a:t>
            </a:fld>
            <a:endParaRPr lang="en-US"/>
          </a:p>
        </p:txBody>
      </p:sp>
    </p:spTree>
    <p:extLst>
      <p:ext uri="{BB962C8B-B14F-4D97-AF65-F5344CB8AC3E}">
        <p14:creationId xmlns:p14="http://schemas.microsoft.com/office/powerpoint/2010/main" val="1469630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Problem: how to consider rare case for small data where the rare case does not show up because there is not enough data for the rare case to show up and be part of the distribution (where P not = 0 for the scenario).</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15</a:t>
            </a:fld>
            <a:endParaRPr lang="en-US"/>
          </a:p>
        </p:txBody>
      </p:sp>
    </p:spTree>
    <p:extLst>
      <p:ext uri="{BB962C8B-B14F-4D97-AF65-F5344CB8AC3E}">
        <p14:creationId xmlns:p14="http://schemas.microsoft.com/office/powerpoint/2010/main" val="2621337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Laplace Smoothing: we aim to not let small data cause the distribution to be deterministic (have P = 0) for some categories in M. By doing smoothing, we stop the extreme case of 0 probability, and we rather settle with a better stochastic estimation.</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16</a:t>
            </a:fld>
            <a:endParaRPr lang="en-US"/>
          </a:p>
        </p:txBody>
      </p:sp>
    </p:spTree>
    <p:extLst>
      <p:ext uri="{BB962C8B-B14F-4D97-AF65-F5344CB8AC3E}">
        <p14:creationId xmlns:p14="http://schemas.microsoft.com/office/powerpoint/2010/main" val="2916128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17</a:t>
            </a:fld>
            <a:endParaRPr lang="en-US"/>
          </a:p>
        </p:txBody>
      </p:sp>
    </p:spTree>
    <p:extLst>
      <p:ext uri="{BB962C8B-B14F-4D97-AF65-F5344CB8AC3E}">
        <p14:creationId xmlns:p14="http://schemas.microsoft.com/office/powerpoint/2010/main" val="30544760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122363"/>
            <a:ext cx="10668000" cy="2387600"/>
          </a:xfrm>
        </p:spPr>
        <p:txBody>
          <a:bodyPr anchor="b">
            <a:normAutofit/>
          </a:bodyPr>
          <a:lstStyle>
            <a:lvl1pPr algn="ctr">
              <a:defRPr sz="4800" b="1" i="0">
                <a:latin typeface="Candara" panose="020E050203030302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812800" y="3602038"/>
            <a:ext cx="10668000" cy="2341562"/>
          </a:xfrm>
        </p:spPr>
        <p:txBody>
          <a:bodyPr/>
          <a:lstStyle>
            <a:lvl1pPr marL="0" indent="0" algn="ctr">
              <a:buNone/>
              <a:defRPr sz="2400" b="0" i="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271047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87552"/>
          </a:xfrm>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3" name="Content Placeholder 2"/>
          <p:cNvSpPr>
            <a:spLocks noGrp="1"/>
          </p:cNvSpPr>
          <p:nvPr>
            <p:ph idx="1" hasCustomPrompt="1"/>
          </p:nvPr>
        </p:nvSpPr>
        <p:spPr/>
        <p:txBody>
          <a:bodyPr vert="horz" lIns="54864" tIns="91440" rtlCol="0">
            <a:normAutofit/>
          </a:bodyPr>
          <a:lstStyle>
            <a:lvl1pPr>
              <a:defRPr lang="en-US" dirty="0" smtClean="0"/>
            </a:lvl1pPr>
            <a:lvl2pPr>
              <a:defRPr lang="en-US" dirty="0" smtClean="0"/>
            </a:lvl2pPr>
            <a:lvl3pPr>
              <a:defRPr lang="en-US" dirty="0" smtClean="0"/>
            </a:lvl3pPr>
            <a:lvl4pPr>
              <a:defRPr lang="en-US"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lvl1pPr>
              <a:defRPr/>
            </a:lvl1pPr>
          </a:lstStyle>
          <a:p>
            <a:pPr>
              <a:defRPr/>
            </a:pPr>
            <a:fld id="{CCF77436-EC8C-4AA7-8F7E-35D67B363DD7}" type="slidenum">
              <a:rPr lang="en-US" smtClean="0"/>
              <a:pPr>
                <a:defRPr/>
              </a:pPr>
              <a:t>‹#›</a:t>
            </a:fld>
            <a:endParaRPr lang="en-US" dirty="0"/>
          </a:p>
        </p:txBody>
      </p:sp>
    </p:spTree>
    <p:extLst>
      <p:ext uri="{BB962C8B-B14F-4D97-AF65-F5344CB8AC3E}">
        <p14:creationId xmlns:p14="http://schemas.microsoft.com/office/powerpoint/2010/main" val="2944368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3" name="Content Placeholder 2"/>
          <p:cNvSpPr>
            <a:spLocks noGrp="1"/>
          </p:cNvSpPr>
          <p:nvPr>
            <p:ph sz="half" idx="1" hasCustomPrompt="1"/>
          </p:nvPr>
        </p:nvSpPr>
        <p:spPr>
          <a:xfrm>
            <a:off x="609600" y="1295400"/>
            <a:ext cx="5384800" cy="5504688"/>
          </a:xfrm>
        </p:spPr>
        <p:txBody>
          <a:bodyPr lIns="91440"/>
          <a:lstStyle>
            <a:lvl1pPr marL="233363" indent="-222250" eaLnBrk="1" latinLnBrk="0" hangingPunct="1">
              <a:tabLst/>
              <a:defRPr sz="2800"/>
            </a:lvl1pPr>
            <a:lvl2pPr marL="458788" indent="-225425" eaLnBrk="1" latinLnBrk="0" hangingPunct="1">
              <a:tabLst/>
              <a:defRPr sz="2400"/>
            </a:lvl2pPr>
            <a:lvl3pPr marL="628650" indent="-169863" eaLnBrk="1" latinLnBrk="0" hangingPunct="1">
              <a:tabLst/>
              <a:defRPr sz="2000"/>
            </a:lvl3pPr>
            <a:lvl4pPr marL="1087438" indent="-292100" eaLnBrk="1" latinLnBrk="0" hangingPunct="1">
              <a:tabLst/>
              <a:defRPr sz="1800"/>
            </a:lvl4pPr>
            <a:lvl5pPr marL="1492250" indent="-203200" eaLnBrk="1" latinLnBrk="0" hangingPunct="1">
              <a:tabLst/>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p:txBody>
      </p:sp>
      <p:sp>
        <p:nvSpPr>
          <p:cNvPr id="4" name="Content Placeholder 3"/>
          <p:cNvSpPr>
            <a:spLocks noGrp="1"/>
          </p:cNvSpPr>
          <p:nvPr>
            <p:ph sz="half" idx="2" hasCustomPrompt="1"/>
          </p:nvPr>
        </p:nvSpPr>
        <p:spPr>
          <a:xfrm>
            <a:off x="6197600" y="1295400"/>
            <a:ext cx="5384800" cy="5504688"/>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p>
        </p:txBody>
      </p:sp>
      <p:sp>
        <p:nvSpPr>
          <p:cNvPr id="7" name="Slide Number Placeholder 6"/>
          <p:cNvSpPr>
            <a:spLocks noGrp="1"/>
          </p:cNvSpPr>
          <p:nvPr>
            <p:ph type="sldNum" sz="quarter" idx="12"/>
          </p:nvPr>
        </p:nvSpPr>
        <p:spPr/>
        <p:txBody>
          <a:bodyPr/>
          <a:lstStyle>
            <a:lvl1pPr>
              <a:defRPr/>
            </a:lvl1pPr>
          </a:lstStyle>
          <a:p>
            <a:pPr>
              <a:defRPr/>
            </a:pPr>
            <a:fld id="{59691F2A-7CE9-4380-9B83-8F8761DC27C0}" type="slidenum">
              <a:rPr lang="en-US" smtClean="0"/>
              <a:pPr>
                <a:defRPr/>
              </a:pPr>
              <a:t>‹#›</a:t>
            </a:fld>
            <a:endParaRPr lang="en-US" dirty="0"/>
          </a:p>
        </p:txBody>
      </p:sp>
    </p:spTree>
    <p:extLst>
      <p:ext uri="{BB962C8B-B14F-4D97-AF65-F5344CB8AC3E}">
        <p14:creationId xmlns:p14="http://schemas.microsoft.com/office/powerpoint/2010/main" val="635156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extLst/>
          </a:lstStyle>
          <a:p>
            <a:r>
              <a:rPr kumimoji="0" lang="en-US" dirty="0"/>
              <a:t>Click to edit Master title style</a:t>
            </a:r>
          </a:p>
        </p:txBody>
      </p:sp>
      <p:sp>
        <p:nvSpPr>
          <p:cNvPr id="3" name="Text Placeholder 2"/>
          <p:cNvSpPr>
            <a:spLocks noGrp="1"/>
          </p:cNvSpPr>
          <p:nvPr>
            <p:ph type="body" idx="1"/>
          </p:nvPr>
        </p:nvSpPr>
        <p:spPr>
          <a:xfrm>
            <a:off x="609600" y="1295401"/>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dirty="0"/>
              <a:t>Click to edit Master text styles</a:t>
            </a:r>
          </a:p>
        </p:txBody>
      </p:sp>
      <p:sp>
        <p:nvSpPr>
          <p:cNvPr id="4" name="Content Placeholder 3"/>
          <p:cNvSpPr>
            <a:spLocks noGrp="1"/>
          </p:cNvSpPr>
          <p:nvPr>
            <p:ph sz="half" idx="2" hasCustomPrompt="1"/>
          </p:nvPr>
        </p:nvSpPr>
        <p:spPr>
          <a:xfrm>
            <a:off x="609600" y="2023338"/>
            <a:ext cx="5386917" cy="4377462"/>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endParaRPr kumimoji="0" lang="en-US" dirty="0"/>
          </a:p>
        </p:txBody>
      </p:sp>
      <p:sp>
        <p:nvSpPr>
          <p:cNvPr id="5" name="Text Placeholder 4"/>
          <p:cNvSpPr>
            <a:spLocks noGrp="1"/>
          </p:cNvSpPr>
          <p:nvPr>
            <p:ph type="body" sz="quarter" idx="3"/>
          </p:nvPr>
        </p:nvSpPr>
        <p:spPr>
          <a:xfrm>
            <a:off x="6193368" y="1295401"/>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dirty="0"/>
              <a:t>Click to edit Master text styles</a:t>
            </a:r>
          </a:p>
        </p:txBody>
      </p:sp>
      <p:sp>
        <p:nvSpPr>
          <p:cNvPr id="6" name="Content Placeholder 5"/>
          <p:cNvSpPr>
            <a:spLocks noGrp="1"/>
          </p:cNvSpPr>
          <p:nvPr>
            <p:ph sz="quarter" idx="4" hasCustomPrompt="1"/>
          </p:nvPr>
        </p:nvSpPr>
        <p:spPr>
          <a:xfrm>
            <a:off x="6193368" y="2023338"/>
            <a:ext cx="5389033" cy="4377462"/>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endParaRPr kumimoji="0" lang="en-US" dirty="0"/>
          </a:p>
        </p:txBody>
      </p:sp>
      <p:sp>
        <p:nvSpPr>
          <p:cNvPr id="9" name="Slide Number Placeholder 8"/>
          <p:cNvSpPr>
            <a:spLocks noGrp="1"/>
          </p:cNvSpPr>
          <p:nvPr>
            <p:ph type="sldNum" sz="quarter" idx="12"/>
          </p:nvPr>
        </p:nvSpPr>
        <p:spPr/>
        <p:txBody>
          <a:bodyPr/>
          <a:lstStyle>
            <a:lvl1pPr>
              <a:defRPr/>
            </a:lvl1pPr>
          </a:lstStyle>
          <a:p>
            <a:pPr>
              <a:defRPr/>
            </a:pPr>
            <a:fld id="{D529AFAA-5049-4726-B621-D5424D250258}" type="slidenum">
              <a:rPr lang="en-US" smtClean="0"/>
              <a:pPr>
                <a:defRPr/>
              </a:pPr>
              <a:t>‹#›</a:t>
            </a:fld>
            <a:endParaRPr lang="en-US" dirty="0"/>
          </a:p>
        </p:txBody>
      </p:sp>
    </p:spTree>
    <p:extLst>
      <p:ext uri="{BB962C8B-B14F-4D97-AF65-F5344CB8AC3E}">
        <p14:creationId xmlns:p14="http://schemas.microsoft.com/office/powerpoint/2010/main" val="61473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5" name="Slide Number Placeholder 4"/>
          <p:cNvSpPr>
            <a:spLocks noGrp="1"/>
          </p:cNvSpPr>
          <p:nvPr>
            <p:ph type="sldNum" sz="quarter" idx="12"/>
          </p:nvPr>
        </p:nvSpPr>
        <p:spPr/>
        <p:txBody>
          <a:bodyPr/>
          <a:lstStyle>
            <a:lvl1pPr>
              <a:defRPr/>
            </a:lvl1pPr>
          </a:lstStyle>
          <a:p>
            <a:pPr>
              <a:defRPr/>
            </a:pPr>
            <a:fld id="{14DEAD52-71AB-4B9A-8984-E0E28FAD1E9A}" type="slidenum">
              <a:rPr lang="en-US" smtClean="0"/>
              <a:pPr>
                <a:defRPr/>
              </a:pPr>
              <a:t>‹#›</a:t>
            </a:fld>
            <a:endParaRPr lang="en-US" dirty="0"/>
          </a:p>
        </p:txBody>
      </p:sp>
    </p:spTree>
    <p:extLst>
      <p:ext uri="{BB962C8B-B14F-4D97-AF65-F5344CB8AC3E}">
        <p14:creationId xmlns:p14="http://schemas.microsoft.com/office/powerpoint/2010/main" val="2399551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pPr>
              <a:defRPr/>
            </a:pPr>
            <a:fld id="{49C84A48-F170-472E-A000-A1CC1E22CF64}" type="slidenum">
              <a:rPr lang="en-US" smtClean="0"/>
              <a:pPr>
                <a:defRPr/>
              </a:pPr>
              <a:t>‹#›</a:t>
            </a:fld>
            <a:endParaRPr lang="en-US" dirty="0"/>
          </a:p>
        </p:txBody>
      </p:sp>
    </p:spTree>
    <p:extLst>
      <p:ext uri="{BB962C8B-B14F-4D97-AF65-F5344CB8AC3E}">
        <p14:creationId xmlns:p14="http://schemas.microsoft.com/office/powerpoint/2010/main" val="124485458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609600" y="1219201"/>
            <a:ext cx="10972800" cy="5334001"/>
          </a:xfrm>
          <a:prstGeom prst="rect">
            <a:avLst/>
          </a:prstGeom>
        </p:spPr>
        <p:txBody>
          <a:bodyPr vert="horz" lIns="54864" tIns="91440" rtlCol="0">
            <a:normAutofit/>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endParaRPr kumimoji="0" lang="en-US" dirty="0"/>
          </a:p>
        </p:txBody>
      </p:sp>
      <p:sp>
        <p:nvSpPr>
          <p:cNvPr id="6" name="Slide Number Placeholder 5"/>
          <p:cNvSpPr>
            <a:spLocks noGrp="1"/>
          </p:cNvSpPr>
          <p:nvPr>
            <p:ph type="sldNum" sz="quarter" idx="4"/>
          </p:nvPr>
        </p:nvSpPr>
        <p:spPr>
          <a:xfrm>
            <a:off x="10939195" y="6583680"/>
            <a:ext cx="978485" cy="274320"/>
          </a:xfrm>
          <a:prstGeom prst="rect">
            <a:avLst/>
          </a:prstGeom>
        </p:spPr>
        <p:txBody>
          <a:bodyPr vert="horz" bIns="0" rtlCol="0" anchor="ctr" anchorCtr="0"/>
          <a:lstStyle>
            <a:lvl1pPr algn="r" eaLnBrk="1" latinLnBrk="0" hangingPunct="1">
              <a:defRPr kumimoji="0" sz="900">
                <a:solidFill>
                  <a:schemeClr val="tx1">
                    <a:tint val="95000"/>
                  </a:schemeClr>
                </a:solidFill>
                <a:latin typeface="Candara" panose="020E0502030303020204" pitchFamily="34" charset="0"/>
                <a:cs typeface="Calibri" pitchFamily="34" charset="0"/>
              </a:defRPr>
            </a:lvl1pPr>
            <a:extLst/>
          </a:lstStyle>
          <a:p>
            <a:pPr>
              <a:defRPr/>
            </a:pPr>
            <a:fld id="{59691F2A-7CE9-4380-9B83-8F8761DC27C0}" type="slidenum">
              <a:rPr lang="en-US" smtClean="0"/>
              <a:pPr>
                <a:defRPr/>
              </a:pPr>
              <a:t>‹#›</a:t>
            </a:fld>
            <a:endParaRPr lang="en-US" dirty="0"/>
          </a:p>
        </p:txBody>
      </p:sp>
    </p:spTree>
    <p:extLst>
      <p:ext uri="{BB962C8B-B14F-4D97-AF65-F5344CB8AC3E}">
        <p14:creationId xmlns:p14="http://schemas.microsoft.com/office/powerpoint/2010/main" val="2782127184"/>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Lst>
  <p:hf hdr="0" ftr="0" dt="0"/>
  <p:txStyles>
    <p:titleStyle>
      <a:lvl1pPr algn="l" rtl="0" eaLnBrk="1" latinLnBrk="0" hangingPunct="1">
        <a:spcBef>
          <a:spcPct val="0"/>
        </a:spcBef>
        <a:buNone/>
        <a:defRPr kumimoji="0" sz="4000" b="1" i="0" kern="1200">
          <a:solidFill>
            <a:schemeClr val="tx1"/>
          </a:solidFill>
          <a:effectLst/>
          <a:latin typeface="Candara" panose="020E0502030303020204" pitchFamily="34" charset="0"/>
          <a:ea typeface="+mj-ea"/>
          <a:cs typeface="Calibri" panose="020F0502020204030204" pitchFamily="34" charset="0"/>
        </a:defRPr>
      </a:lvl1pPr>
      <a:extLst/>
    </p:titleStyle>
    <p:bodyStyle>
      <a:lvl1pPr marL="350838" indent="-339725" algn="l" rtl="0" eaLnBrk="1" latinLnBrk="0" hangingPunct="1">
        <a:spcBef>
          <a:spcPts val="600"/>
        </a:spcBef>
        <a:spcAft>
          <a:spcPts val="600"/>
        </a:spcAft>
        <a:buClr>
          <a:schemeClr val="tx1"/>
        </a:buClr>
        <a:buSzPct val="100000"/>
        <a:buFont typeface="Arial" panose="020B0604020202020204" pitchFamily="34" charset="0"/>
        <a:buChar char="•"/>
        <a:tabLst/>
        <a:defRPr kumimoji="0" sz="3200" b="0" i="0" kern="1200">
          <a:solidFill>
            <a:schemeClr val="tx1"/>
          </a:solidFill>
          <a:latin typeface="Candara" panose="020E0502030303020204" pitchFamily="34" charset="0"/>
          <a:ea typeface="+mn-ea"/>
          <a:cs typeface="Calibri" pitchFamily="34" charset="0"/>
        </a:defRPr>
      </a:lvl1pPr>
      <a:lvl2pPr marL="628650" indent="-277813" algn="l" rtl="0" eaLnBrk="1" latinLnBrk="0" hangingPunct="1">
        <a:spcBef>
          <a:spcPts val="600"/>
        </a:spcBef>
        <a:spcAft>
          <a:spcPts val="600"/>
        </a:spcAft>
        <a:buClr>
          <a:schemeClr val="tx1"/>
        </a:buClr>
        <a:buSzPct val="100000"/>
        <a:buFont typeface="Arial" panose="020B0604020202020204" pitchFamily="34" charset="0"/>
        <a:buChar char="•"/>
        <a:tabLst/>
        <a:defRPr kumimoji="0" sz="2800" b="0" i="0" kern="1200">
          <a:solidFill>
            <a:schemeClr val="tx1"/>
          </a:solidFill>
          <a:latin typeface="Candara" panose="020E0502030303020204" pitchFamily="34" charset="0"/>
          <a:ea typeface="+mn-ea"/>
          <a:cs typeface="Calibri" pitchFamily="34" charset="0"/>
        </a:defRPr>
      </a:lvl2pPr>
      <a:lvl3pPr marL="863600" indent="-234950" algn="l" rtl="0" eaLnBrk="1" latinLnBrk="0" hangingPunct="1">
        <a:spcBef>
          <a:spcPts val="600"/>
        </a:spcBef>
        <a:spcAft>
          <a:spcPts val="600"/>
        </a:spcAft>
        <a:buClr>
          <a:schemeClr val="tx1"/>
        </a:buClr>
        <a:buSzPct val="80000"/>
        <a:buFont typeface="Arial" panose="020B0604020202020204" pitchFamily="34" charset="0"/>
        <a:buChar char="•"/>
        <a:tabLst/>
        <a:defRPr kumimoji="0" sz="2400" b="0" i="0" kern="1200">
          <a:solidFill>
            <a:schemeClr val="tx1"/>
          </a:solidFill>
          <a:latin typeface="Candara" panose="020E0502030303020204" pitchFamily="34" charset="0"/>
          <a:ea typeface="+mn-ea"/>
          <a:cs typeface="Calibri" pitchFamily="34" charset="0"/>
        </a:defRPr>
      </a:lvl3pPr>
      <a:lvl4pPr marL="1087438" indent="-223838" algn="l" rtl="0" eaLnBrk="1" latinLnBrk="0" hangingPunct="1">
        <a:spcBef>
          <a:spcPts val="600"/>
        </a:spcBef>
        <a:spcAft>
          <a:spcPts val="600"/>
        </a:spcAft>
        <a:buClr>
          <a:schemeClr val="tx1"/>
        </a:buClr>
        <a:buSzPct val="80000"/>
        <a:buFont typeface="Arial" panose="020B0604020202020204" pitchFamily="34" charset="0"/>
        <a:buChar char="•"/>
        <a:tabLst/>
        <a:defRPr kumimoji="0" sz="2000" b="0" i="0" kern="1200">
          <a:solidFill>
            <a:schemeClr val="tx1"/>
          </a:solidFill>
          <a:latin typeface="Candara" panose="020E0502030303020204" pitchFamily="34" charset="0"/>
          <a:ea typeface="+mn-ea"/>
          <a:cs typeface="Calibri" pitchFamily="34" charset="0"/>
        </a:defRPr>
      </a:lvl4pPr>
      <a:lvl5pPr marL="1604963" indent="-223838" algn="l" rtl="0" eaLnBrk="1" latinLnBrk="0" hangingPunct="1">
        <a:spcBef>
          <a:spcPts val="600"/>
        </a:spcBef>
        <a:spcAft>
          <a:spcPts val="600"/>
        </a:spcAft>
        <a:buClr>
          <a:schemeClr val="tx1"/>
        </a:buClr>
        <a:buSzPct val="80000"/>
        <a:buFont typeface="Wingdings" pitchFamily="2" charset="2"/>
        <a:buChar char="§"/>
        <a:tabLst/>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48.sv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1.tiff"/><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7.png"/><Relationship Id="rId9"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7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50.svg"/></Relationships>
</file>

<file path=ppt/slides/_rels/slide82.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48.svg"/><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tiff"/><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5.png"/></Relationships>
</file>

<file path=ppt/slides/_rels/slide91.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9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svg"/></Relationships>
</file>

<file path=ppt/slides/_rels/slide95.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7.tif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p:txBody>
          <a:bodyPr>
            <a:normAutofit/>
          </a:bodyPr>
          <a:lstStyle/>
          <a:p>
            <a:r>
              <a:rPr lang="en-US" sz="5400" dirty="0">
                <a:ea typeface="ＭＳ Ｐゴシック" pitchFamily="34" charset="-128"/>
              </a:rPr>
              <a:t>Supervised/Unsupervised Learning</a:t>
            </a:r>
            <a:br>
              <a:rPr lang="en-US" sz="5400" dirty="0"/>
            </a:br>
            <a:r>
              <a:rPr lang="en-US" sz="5400" dirty="0"/>
              <a:t>(Chapters 18&amp;20)</a:t>
            </a:r>
            <a:endParaRPr lang="en-US" sz="5400" dirty="0">
              <a:ea typeface="ＭＳ Ｐゴシック" pitchFamily="34" charset="-128"/>
            </a:endParaRPr>
          </a:p>
        </p:txBody>
      </p:sp>
      <p:sp>
        <p:nvSpPr>
          <p:cNvPr id="19458" name="Rectangle 5"/>
          <p:cNvSpPr>
            <a:spLocks noGrp="1" noChangeArrowheads="1"/>
          </p:cNvSpPr>
          <p:nvPr>
            <p:ph type="subTitle" idx="1"/>
          </p:nvPr>
        </p:nvSpPr>
        <p:spPr/>
        <p:txBody>
          <a:bodyPr/>
          <a:lstStyle/>
          <a:p>
            <a:pPr eaLnBrk="1" hangingPunct="1"/>
            <a:r>
              <a:rPr lang="en-US" sz="2800" dirty="0">
                <a:ea typeface="ＭＳ Ｐゴシック" pitchFamily="34" charset="-128"/>
              </a:rPr>
              <a:t>Dr. Shengquan Wang</a:t>
            </a:r>
          </a:p>
        </p:txBody>
      </p:sp>
      <p:sp>
        <p:nvSpPr>
          <p:cNvPr id="6" name="Rectangle 4">
            <a:extLst>
              <a:ext uri="{FF2B5EF4-FFF2-40B4-BE49-F238E27FC236}">
                <a16:creationId xmlns:a16="http://schemas.microsoft.com/office/drawing/2014/main" id="{3A02E2AE-5843-D749-8192-38561BEEB892}"/>
              </a:ext>
            </a:extLst>
          </p:cNvPr>
          <p:cNvSpPr>
            <a:spLocks noChangeArrowheads="1"/>
          </p:cNvSpPr>
          <p:nvPr/>
        </p:nvSpPr>
        <p:spPr bwMode="auto">
          <a:xfrm>
            <a:off x="2117725" y="4772819"/>
            <a:ext cx="8058150" cy="1477328"/>
          </a:xfrm>
          <a:prstGeom prst="rect">
            <a:avLst/>
          </a:prstGeom>
          <a:noFill/>
          <a:ln w="9525">
            <a:noFill/>
            <a:miter lim="800000"/>
            <a:headEnd/>
            <a:tailEnd/>
          </a:ln>
        </p:spPr>
        <p:txBody>
          <a:bodyPr wrap="square">
            <a:spAutoFit/>
          </a:bodyPr>
          <a:lstStyle/>
          <a:p>
            <a:pPr>
              <a:defRPr/>
            </a:pPr>
            <a:r>
              <a:rPr lang="en-US" dirty="0">
                <a:solidFill>
                  <a:schemeClr val="bg1">
                    <a:lumMod val="50000"/>
                  </a:schemeClr>
                </a:solidFill>
                <a:latin typeface="Candara" panose="020E0502030303020204" pitchFamily="34" charset="0"/>
                <a:cs typeface="Calibri" panose="020F0502020204030204" pitchFamily="34" charset="0"/>
              </a:rPr>
              <a:t>Most slides are adopted from </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Artificial Intelligence: A Modern Approach</a:t>
            </a:r>
            <a:r>
              <a:rPr lang="en-US">
                <a:solidFill>
                  <a:schemeClr val="bg1">
                    <a:lumMod val="50000"/>
                  </a:schemeClr>
                </a:solidFill>
                <a:latin typeface="Candara" panose="020E0502030303020204" pitchFamily="34" charset="0"/>
                <a:cs typeface="Calibri" panose="020F0502020204030204" pitchFamily="34" charset="0"/>
              </a:rPr>
              <a:t>, 4th </a:t>
            </a:r>
            <a:r>
              <a:rPr lang="en-US" dirty="0">
                <a:solidFill>
                  <a:schemeClr val="bg1">
                    <a:lumMod val="50000"/>
                  </a:schemeClr>
                </a:solidFill>
                <a:latin typeface="Candara" panose="020E0502030303020204" pitchFamily="34" charset="0"/>
                <a:cs typeface="Calibri" panose="020F0502020204030204" pitchFamily="34" charset="0"/>
              </a:rPr>
              <a:t>ed. by Stuart Russell (UC Berkeley) and Peter </a:t>
            </a:r>
            <a:r>
              <a:rPr lang="en-US" dirty="0" err="1">
                <a:solidFill>
                  <a:schemeClr val="bg1">
                    <a:lumMod val="50000"/>
                  </a:schemeClr>
                </a:solidFill>
                <a:latin typeface="Candara" panose="020E0502030303020204" pitchFamily="34" charset="0"/>
                <a:cs typeface="Calibri" panose="020F0502020204030204" pitchFamily="34" charset="0"/>
              </a:rPr>
              <a:t>Norvig</a:t>
            </a:r>
            <a:r>
              <a:rPr lang="en-US" dirty="0">
                <a:solidFill>
                  <a:schemeClr val="bg1">
                    <a:lumMod val="50000"/>
                  </a:schemeClr>
                </a:solidFill>
                <a:latin typeface="Candara" panose="020E0502030303020204" pitchFamily="34" charset="0"/>
                <a:cs typeface="Calibri" panose="020F0502020204030204" pitchFamily="34" charset="0"/>
              </a:rPr>
              <a:t> (Google).</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Dan Klein and Pieter </a:t>
            </a:r>
            <a:r>
              <a:rPr lang="en-US" dirty="0" err="1">
                <a:solidFill>
                  <a:schemeClr val="bg1">
                    <a:lumMod val="50000"/>
                  </a:schemeClr>
                </a:solidFill>
                <a:latin typeface="Candara" panose="020E0502030303020204" pitchFamily="34" charset="0"/>
                <a:cs typeface="Calibri" panose="020F0502020204030204" pitchFamily="34" charset="0"/>
              </a:rPr>
              <a:t>Abbeel</a:t>
            </a:r>
            <a:r>
              <a:rPr lang="en-US" dirty="0">
                <a:solidFill>
                  <a:schemeClr val="bg1">
                    <a:lumMod val="50000"/>
                  </a:schemeClr>
                </a:solidFill>
                <a:latin typeface="Candara" panose="020E0502030303020204" pitchFamily="34" charset="0"/>
                <a:cs typeface="Calibri" panose="020F0502020204030204" pitchFamily="34" charset="0"/>
              </a:rPr>
              <a:t> for CS188 Intro to AI at UC Berkeley.</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Peter </a:t>
            </a:r>
            <a:r>
              <a:rPr lang="en-US" dirty="0" err="1">
                <a:solidFill>
                  <a:schemeClr val="bg1">
                    <a:lumMod val="50000"/>
                  </a:schemeClr>
                </a:solidFill>
                <a:latin typeface="Candara" panose="020E0502030303020204" pitchFamily="34" charset="0"/>
                <a:cs typeface="Calibri" panose="020F0502020204030204" pitchFamily="34" charset="0"/>
              </a:rPr>
              <a:t>Norvig</a:t>
            </a:r>
            <a:r>
              <a:rPr lang="en-US" dirty="0">
                <a:solidFill>
                  <a:schemeClr val="bg1">
                    <a:lumMod val="50000"/>
                  </a:schemeClr>
                </a:solidFill>
                <a:latin typeface="Candara" panose="020E0502030303020204" pitchFamily="34" charset="0"/>
                <a:cs typeface="Calibri" panose="020F0502020204030204" pitchFamily="34" charset="0"/>
              </a:rPr>
              <a:t> and Sebastian </a:t>
            </a:r>
            <a:r>
              <a:rPr lang="en-US" dirty="0" err="1">
                <a:solidFill>
                  <a:schemeClr val="bg1">
                    <a:lumMod val="50000"/>
                  </a:schemeClr>
                </a:solidFill>
                <a:latin typeface="Candara" panose="020E0502030303020204" pitchFamily="34" charset="0"/>
                <a:cs typeface="Calibri" panose="020F0502020204030204" pitchFamily="34" charset="0"/>
              </a:rPr>
              <a:t>Thrun</a:t>
            </a:r>
            <a:r>
              <a:rPr lang="en-US" dirty="0">
                <a:solidFill>
                  <a:schemeClr val="bg1">
                    <a:lumMod val="50000"/>
                  </a:schemeClr>
                </a:solidFill>
                <a:latin typeface="Candara" panose="020E0502030303020204" pitchFamily="34" charset="0"/>
                <a:cs typeface="Calibri" panose="020F0502020204030204" pitchFamily="34" charset="0"/>
              </a:rPr>
              <a:t> for Intro to Artificial Intelligence at Udacity. </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MLE Parameter Learning: </a:t>
            </a:r>
            <a:br>
              <a:rPr lang="en-US" dirty="0"/>
            </a:br>
            <a:r>
              <a:rPr lang="en-US" dirty="0"/>
              <a:t>Bernoulli Distribution in Coin Flipping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Autofit/>
              </a:bodyPr>
              <a:lstStyle/>
              <a:p>
                <a:r>
                  <a:rPr lang="en-US" sz="2800" dirty="0"/>
                  <a:t>Data - sequence of coin flips (head 1, tail 0): </a:t>
                </a:r>
                <a14:m>
                  <m:oMath xmlns:m="http://schemas.openxmlformats.org/officeDocument/2006/math">
                    <m:r>
                      <a:rPr lang="en-US" sz="2800" dirty="0">
                        <a:latin typeface="Cambria Math" panose="02040503050406030204" pitchFamily="18" charset="0"/>
                      </a:rPr>
                      <m:t>𝑋</m:t>
                    </m:r>
                    <m:r>
                      <a:rPr lang="en-US" sz="2800" dirty="0">
                        <a:latin typeface="Cambria Math" panose="02040503050406030204" pitchFamily="18" charset="0"/>
                      </a:rPr>
                      <m:t>=(1, 1, 1, 0, 0, 0, 0, 0)</m:t>
                    </m:r>
                  </m:oMath>
                </a14:m>
                <a:endParaRPr lang="en-US" sz="2800" dirty="0"/>
              </a:p>
              <a:p>
                <a:r>
                  <a:rPr lang="en-US" sz="2800" dirty="0"/>
                  <a:t>Hypothesis: Bernoulli distribution with parameter </a:t>
                </a:r>
                <a14:m>
                  <m:oMath xmlns:m="http://schemas.openxmlformats.org/officeDocument/2006/math">
                    <m:r>
                      <a:rPr lang="en-US" sz="2800" dirty="0">
                        <a:latin typeface="Cambria Math" panose="02040503050406030204" pitchFamily="18" charset="0"/>
                      </a:rPr>
                      <m:t>𝜃</m:t>
                    </m:r>
                  </m:oMath>
                </a14:m>
                <a:r>
                  <a:rPr lang="en-US" sz="2800" dirty="0"/>
                  <a:t>: </a:t>
                </a:r>
              </a:p>
              <a:p>
                <a:pPr>
                  <a:buClr>
                    <a:schemeClr val="bg1"/>
                  </a:buClr>
                </a:pPr>
                <a14:m>
                  <m:oMath xmlns:m="http://schemas.openxmlformats.org/officeDocument/2006/math">
                    <m:r>
                      <a:rPr lang="en-US" sz="2800" dirty="0">
                        <a:latin typeface="Cambria Math" panose="02040503050406030204" pitchFamily="18" charset="0"/>
                      </a:rPr>
                      <m:t>𝑃</m:t>
                    </m:r>
                    <m:d>
                      <m:dPr>
                        <m:ctrlPr>
                          <a:rPr lang="en-US" sz="2800" i="1" dirty="0">
                            <a:latin typeface="Cambria Math" panose="02040503050406030204" pitchFamily="18" charset="0"/>
                          </a:rPr>
                        </m:ctrlPr>
                      </m:dPr>
                      <m:e>
                        <m:r>
                          <a:rPr lang="en-US" sz="2800" dirty="0">
                            <a:latin typeface="Cambria Math" panose="02040503050406030204" pitchFamily="18" charset="0"/>
                          </a:rPr>
                          <m:t>1</m:t>
                        </m:r>
                      </m:e>
                      <m:e>
                        <m:r>
                          <a:rPr lang="en-US" sz="2800" dirty="0">
                            <a:latin typeface="Cambria Math" panose="02040503050406030204" pitchFamily="18" charset="0"/>
                          </a:rPr>
                          <m:t>𝜃</m:t>
                        </m:r>
                      </m:e>
                    </m:d>
                    <m:r>
                      <a:rPr lang="en-US" sz="2800" dirty="0">
                        <a:latin typeface="Cambria Math" panose="02040503050406030204" pitchFamily="18" charset="0"/>
                      </a:rPr>
                      <m:t>=</m:t>
                    </m:r>
                    <m:r>
                      <a:rPr lang="en-US" sz="2800" dirty="0">
                        <a:latin typeface="Cambria Math" panose="02040503050406030204" pitchFamily="18" charset="0"/>
                      </a:rPr>
                      <m:t>𝜃</m:t>
                    </m:r>
                  </m:oMath>
                </a14:m>
                <a:r>
                  <a:rPr lang="en-US" sz="2800" dirty="0"/>
                  <a:t>, </a:t>
                </a:r>
                <a14:m>
                  <m:oMath xmlns:m="http://schemas.openxmlformats.org/officeDocument/2006/math">
                    <m:r>
                      <a:rPr lang="en-US" sz="2800" dirty="0">
                        <a:latin typeface="Cambria Math" panose="02040503050406030204" pitchFamily="18" charset="0"/>
                      </a:rPr>
                      <m:t>𝑃</m:t>
                    </m:r>
                    <m:d>
                      <m:dPr>
                        <m:ctrlPr>
                          <a:rPr lang="en-US" sz="2800" i="1" dirty="0">
                            <a:latin typeface="Cambria Math" panose="02040503050406030204" pitchFamily="18" charset="0"/>
                          </a:rPr>
                        </m:ctrlPr>
                      </m:dPr>
                      <m:e>
                        <m:r>
                          <a:rPr lang="en-US" sz="2800" dirty="0">
                            <a:latin typeface="Cambria Math" panose="02040503050406030204" pitchFamily="18" charset="0"/>
                          </a:rPr>
                          <m:t>0</m:t>
                        </m:r>
                      </m:e>
                      <m:e>
                        <m:r>
                          <a:rPr lang="en-US" sz="2800" dirty="0">
                            <a:latin typeface="Cambria Math" panose="02040503050406030204" pitchFamily="18" charset="0"/>
                          </a:rPr>
                          <m:t>𝜃</m:t>
                        </m:r>
                      </m:e>
                    </m:d>
                    <m:r>
                      <a:rPr lang="en-US" sz="2800" dirty="0">
                        <a:latin typeface="Cambria Math" panose="02040503050406030204" pitchFamily="18" charset="0"/>
                      </a:rPr>
                      <m:t>=1−</m:t>
                    </m:r>
                    <m:r>
                      <a:rPr lang="en-US" sz="2800" dirty="0">
                        <a:latin typeface="Cambria Math" panose="02040503050406030204" pitchFamily="18" charset="0"/>
                      </a:rPr>
                      <m:t>𝜃</m:t>
                    </m:r>
                  </m:oMath>
                </a14:m>
                <a:r>
                  <a:rPr lang="en-US" sz="2800" dirty="0"/>
                  <a:t> </a:t>
                </a:r>
              </a:p>
              <a:p>
                <a:r>
                  <a:rPr lang="en-US" sz="2800" dirty="0"/>
                  <a:t>Likelihood: </a:t>
                </a:r>
                <a14:m>
                  <m:oMath xmlns:m="http://schemas.openxmlformats.org/officeDocument/2006/math">
                    <m:r>
                      <a:rPr lang="en-US" sz="2800" dirty="0">
                        <a:latin typeface="Cambria Math" panose="02040503050406030204" pitchFamily="18" charset="0"/>
                      </a:rPr>
                      <m:t>𝑃</m:t>
                    </m:r>
                    <m:d>
                      <m:dPr>
                        <m:ctrlPr>
                          <a:rPr lang="en-US" sz="2800" i="1" dirty="0">
                            <a:latin typeface="Cambria Math" panose="02040503050406030204" pitchFamily="18" charset="0"/>
                          </a:rPr>
                        </m:ctrlPr>
                      </m:dPr>
                      <m:e>
                        <m:r>
                          <a:rPr lang="en-US" sz="2800" dirty="0" err="1">
                            <a:latin typeface="Cambria Math" panose="02040503050406030204" pitchFamily="18" charset="0"/>
                          </a:rPr>
                          <m:t>𝑋</m:t>
                        </m:r>
                      </m:e>
                      <m:e>
                        <m:r>
                          <a:rPr lang="en-US" sz="2800" dirty="0">
                            <a:latin typeface="Cambria Math" panose="02040503050406030204" pitchFamily="18" charset="0"/>
                          </a:rPr>
                          <m:t>𝜃</m:t>
                        </m:r>
                      </m:e>
                    </m:d>
                    <m:r>
                      <a:rPr lang="en-US" sz="2800" dirty="0">
                        <a:latin typeface="Cambria Math" panose="02040503050406030204" pitchFamily="18" charset="0"/>
                      </a:rPr>
                      <m:t>=</m:t>
                    </m:r>
                    <m:nary>
                      <m:naryPr>
                        <m:chr m:val="∏"/>
                        <m:limLoc m:val="subSup"/>
                        <m:ctrlPr>
                          <a:rPr lang="en-US" sz="2800" i="1" dirty="0">
                            <a:latin typeface="Cambria Math" panose="02040503050406030204" pitchFamily="18" charset="0"/>
                          </a:rPr>
                        </m:ctrlPr>
                      </m:naryPr>
                      <m:sub>
                        <m:r>
                          <m:rPr>
                            <m:brk m:alnAt="25"/>
                          </m:rPr>
                          <a:rPr lang="en-US" sz="2800" dirty="0">
                            <a:latin typeface="Cambria Math" panose="02040503050406030204" pitchFamily="18" charset="0"/>
                          </a:rPr>
                          <m:t>𝑖</m:t>
                        </m:r>
                        <m:r>
                          <a:rPr lang="en-US" sz="2800" dirty="0">
                            <a:latin typeface="Cambria Math" panose="02040503050406030204" pitchFamily="18" charset="0"/>
                          </a:rPr>
                          <m:t>=1</m:t>
                        </m:r>
                      </m:sub>
                      <m:sup>
                        <m:r>
                          <a:rPr lang="en-US" sz="2800" dirty="0">
                            <a:latin typeface="Cambria Math" panose="02040503050406030204" pitchFamily="18" charset="0"/>
                          </a:rPr>
                          <m:t>8</m:t>
                        </m:r>
                      </m:sup>
                      <m:e>
                        <m:r>
                          <a:rPr lang="en-US" sz="2800" dirty="0">
                            <a:latin typeface="Cambria Math" panose="02040503050406030204" pitchFamily="18" charset="0"/>
                          </a:rPr>
                          <m:t>𝑃</m:t>
                        </m:r>
                        <m:d>
                          <m:dPr>
                            <m:ctrlPr>
                              <a:rPr lang="en-US" sz="2800" i="1" dirty="0">
                                <a:latin typeface="Cambria Math" panose="02040503050406030204" pitchFamily="18" charset="0"/>
                              </a:rPr>
                            </m:ctrlPr>
                          </m:dPr>
                          <m:e>
                            <m:sSub>
                              <m:sSubPr>
                                <m:ctrlPr>
                                  <a:rPr lang="en-US" sz="2800" i="1" dirty="0">
                                    <a:latin typeface="Cambria Math" panose="02040503050406030204" pitchFamily="18" charset="0"/>
                                  </a:rPr>
                                </m:ctrlPr>
                              </m:sSubPr>
                              <m:e>
                                <m:r>
                                  <a:rPr lang="en-US" sz="2800" dirty="0">
                                    <a:latin typeface="Cambria Math" panose="02040503050406030204" pitchFamily="18" charset="0"/>
                                  </a:rPr>
                                  <m:t>𝑋</m:t>
                                </m:r>
                              </m:e>
                              <m:sub>
                                <m:r>
                                  <a:rPr lang="en-US" sz="2800" dirty="0">
                                    <a:latin typeface="Cambria Math" panose="02040503050406030204" pitchFamily="18" charset="0"/>
                                  </a:rPr>
                                  <m:t>𝑖</m:t>
                                </m:r>
                              </m:sub>
                            </m:sSub>
                          </m:e>
                          <m:e>
                            <m:r>
                              <a:rPr lang="en-US" sz="2800" dirty="0">
                                <a:latin typeface="Cambria Math" panose="02040503050406030204" pitchFamily="18" charset="0"/>
                              </a:rPr>
                              <m:t>𝜃</m:t>
                            </m:r>
                          </m:e>
                        </m:d>
                      </m:e>
                    </m:nary>
                    <m:r>
                      <a:rPr lang="en-US" sz="2800" dirty="0">
                        <a:latin typeface="Cambria Math" panose="02040503050406030204" pitchFamily="18" charset="0"/>
                      </a:rPr>
                      <m:t>=</m:t>
                    </m:r>
                    <m:sSup>
                      <m:sSupPr>
                        <m:ctrlPr>
                          <a:rPr lang="en-US" sz="2800" i="1" dirty="0">
                            <a:latin typeface="Cambria Math" panose="02040503050406030204" pitchFamily="18" charset="0"/>
                          </a:rPr>
                        </m:ctrlPr>
                      </m:sSupPr>
                      <m:e>
                        <m:r>
                          <a:rPr lang="en-US" sz="2800" dirty="0">
                            <a:latin typeface="Cambria Math" panose="02040503050406030204" pitchFamily="18" charset="0"/>
                          </a:rPr>
                          <m:t>𝜃</m:t>
                        </m:r>
                      </m:e>
                      <m:sup>
                        <m:r>
                          <a:rPr lang="en-US" sz="2800" dirty="0">
                            <a:latin typeface="Cambria Math" panose="02040503050406030204" pitchFamily="18" charset="0"/>
                          </a:rPr>
                          <m:t>3</m:t>
                        </m:r>
                      </m:sup>
                    </m:sSup>
                    <m:sSup>
                      <m:sSupPr>
                        <m:ctrlPr>
                          <a:rPr lang="en-US" sz="2800" i="1" dirty="0">
                            <a:latin typeface="Cambria Math" panose="02040503050406030204" pitchFamily="18" charset="0"/>
                          </a:rPr>
                        </m:ctrlPr>
                      </m:sSupPr>
                      <m:e>
                        <m:d>
                          <m:dPr>
                            <m:ctrlPr>
                              <a:rPr lang="en-US" sz="2800" i="1" dirty="0">
                                <a:latin typeface="Cambria Math" panose="02040503050406030204" pitchFamily="18" charset="0"/>
                              </a:rPr>
                            </m:ctrlPr>
                          </m:dPr>
                          <m:e>
                            <m:r>
                              <a:rPr lang="en-US" sz="2800" dirty="0">
                                <a:latin typeface="Cambria Math" panose="02040503050406030204" pitchFamily="18" charset="0"/>
                              </a:rPr>
                              <m:t>1−</m:t>
                            </m:r>
                            <m:r>
                              <a:rPr lang="en-US" sz="2800" dirty="0">
                                <a:latin typeface="Cambria Math" panose="02040503050406030204" pitchFamily="18" charset="0"/>
                              </a:rPr>
                              <m:t>𝜃</m:t>
                            </m:r>
                          </m:e>
                        </m:d>
                      </m:e>
                      <m:sup>
                        <m:r>
                          <a:rPr lang="en-US" sz="2800" dirty="0">
                            <a:latin typeface="Cambria Math" panose="02040503050406030204" pitchFamily="18" charset="0"/>
                          </a:rPr>
                          <m:t>5</m:t>
                        </m:r>
                      </m:sup>
                    </m:sSup>
                  </m:oMath>
                </a14:m>
                <a:endParaRPr lang="en-US" sz="2800" dirty="0"/>
              </a:p>
              <a:p>
                <a:r>
                  <a:rPr lang="en-US" sz="2800" dirty="0"/>
                  <a:t>MLE:</a:t>
                </a:r>
              </a:p>
              <a:p>
                <a:pPr>
                  <a:buClr>
                    <a:schemeClr val="bg1"/>
                  </a:buClr>
                </a:pPr>
                <a14:m>
                  <m:oMath xmlns:m="http://schemas.openxmlformats.org/officeDocument/2006/math">
                    <m:r>
                      <a:rPr lang="en-US" sz="2800" dirty="0">
                        <a:latin typeface="Cambria Math" panose="02040503050406030204" pitchFamily="18" charset="0"/>
                      </a:rPr>
                      <m:t>𝐿</m:t>
                    </m:r>
                    <m:r>
                      <a:rPr lang="en-US" sz="2800" dirty="0">
                        <a:latin typeface="Cambria Math" panose="02040503050406030204" pitchFamily="18" charset="0"/>
                      </a:rPr>
                      <m:t>=</m:t>
                    </m:r>
                    <m:func>
                      <m:funcPr>
                        <m:ctrlPr>
                          <a:rPr lang="en-US" sz="2800" i="1" dirty="0">
                            <a:latin typeface="Cambria Math" panose="02040503050406030204" pitchFamily="18" charset="0"/>
                          </a:rPr>
                        </m:ctrlPr>
                      </m:funcPr>
                      <m:fName>
                        <m:r>
                          <m:rPr>
                            <m:sty m:val="p"/>
                          </m:rPr>
                          <a:rPr lang="en-US" sz="2800" dirty="0">
                            <a:latin typeface="Cambria Math" panose="02040503050406030204" pitchFamily="18" charset="0"/>
                          </a:rPr>
                          <m:t>ln</m:t>
                        </m:r>
                      </m:fName>
                      <m:e>
                        <m:r>
                          <a:rPr lang="en-US" sz="2800" dirty="0">
                            <a:latin typeface="Cambria Math" panose="02040503050406030204" pitchFamily="18" charset="0"/>
                          </a:rPr>
                          <m:t>(</m:t>
                        </m:r>
                        <m:r>
                          <a:rPr lang="en-US" sz="2800" dirty="0">
                            <a:latin typeface="Cambria Math" panose="02040503050406030204" pitchFamily="18" charset="0"/>
                          </a:rPr>
                          <m:t>𝑃</m:t>
                        </m:r>
                        <m:d>
                          <m:dPr>
                            <m:ctrlPr>
                              <a:rPr lang="en-US" sz="2800" i="1" dirty="0">
                                <a:latin typeface="Cambria Math" panose="02040503050406030204" pitchFamily="18" charset="0"/>
                              </a:rPr>
                            </m:ctrlPr>
                          </m:dPr>
                          <m:e>
                            <m:r>
                              <a:rPr lang="en-US" sz="2800" dirty="0" err="1">
                                <a:latin typeface="Cambria Math" panose="02040503050406030204" pitchFamily="18" charset="0"/>
                              </a:rPr>
                              <m:t>𝑋</m:t>
                            </m:r>
                          </m:e>
                          <m:e>
                            <m:r>
                              <a:rPr lang="en-US" sz="2800" dirty="0">
                                <a:latin typeface="Cambria Math" panose="02040503050406030204" pitchFamily="18" charset="0"/>
                              </a:rPr>
                              <m:t>𝜃</m:t>
                            </m:r>
                          </m:e>
                        </m:d>
                        <m:r>
                          <a:rPr lang="en-US" sz="2800" dirty="0">
                            <a:latin typeface="Cambria Math" panose="02040503050406030204" pitchFamily="18" charset="0"/>
                          </a:rPr>
                          <m:t>)</m:t>
                        </m:r>
                      </m:e>
                    </m:func>
                    <m:r>
                      <a:rPr lang="en-US" sz="2800" dirty="0">
                        <a:latin typeface="Cambria Math" panose="02040503050406030204" pitchFamily="18" charset="0"/>
                      </a:rPr>
                      <m:t>=3</m:t>
                    </m:r>
                    <m:func>
                      <m:funcPr>
                        <m:ctrlPr>
                          <a:rPr lang="en-US" sz="2800" i="1" dirty="0">
                            <a:latin typeface="Cambria Math" panose="02040503050406030204" pitchFamily="18" charset="0"/>
                          </a:rPr>
                        </m:ctrlPr>
                      </m:funcPr>
                      <m:fName>
                        <m:r>
                          <m:rPr>
                            <m:sty m:val="p"/>
                          </m:rPr>
                          <a:rPr lang="en-US" sz="2800" dirty="0">
                            <a:latin typeface="Cambria Math" panose="02040503050406030204" pitchFamily="18" charset="0"/>
                          </a:rPr>
                          <m:t>ln</m:t>
                        </m:r>
                      </m:fName>
                      <m:e>
                        <m:d>
                          <m:dPr>
                            <m:ctrlPr>
                              <a:rPr lang="en-US" sz="2800" i="1" dirty="0">
                                <a:latin typeface="Cambria Math" panose="02040503050406030204" pitchFamily="18" charset="0"/>
                              </a:rPr>
                            </m:ctrlPr>
                          </m:dPr>
                          <m:e>
                            <m:r>
                              <a:rPr lang="en-US" sz="2800" dirty="0">
                                <a:latin typeface="Cambria Math" panose="02040503050406030204" pitchFamily="18" charset="0"/>
                              </a:rPr>
                              <m:t>𝜃</m:t>
                            </m:r>
                          </m:e>
                        </m:d>
                      </m:e>
                    </m:func>
                    <m:r>
                      <a:rPr lang="en-US" sz="2800" dirty="0">
                        <a:latin typeface="Cambria Math" panose="02040503050406030204" pitchFamily="18" charset="0"/>
                      </a:rPr>
                      <m:t>+5</m:t>
                    </m:r>
                    <m:r>
                      <m:rPr>
                        <m:sty m:val="p"/>
                      </m:rPr>
                      <a:rPr lang="en-US" sz="2800" dirty="0">
                        <a:latin typeface="Cambria Math" panose="02040503050406030204" pitchFamily="18" charset="0"/>
                      </a:rPr>
                      <m:t>ln</m:t>
                    </m:r>
                    <m:r>
                      <a:rPr lang="en-US" sz="2800" dirty="0">
                        <a:latin typeface="Cambria Math" panose="02040503050406030204" pitchFamily="18" charset="0"/>
                      </a:rPr>
                      <m:t>(1−</m:t>
                    </m:r>
                    <m:r>
                      <a:rPr lang="en-US" sz="2800" dirty="0">
                        <a:latin typeface="Cambria Math" panose="02040503050406030204" pitchFamily="18" charset="0"/>
                      </a:rPr>
                      <m:t>𝜃</m:t>
                    </m:r>
                    <m:r>
                      <a:rPr lang="en-US" sz="2800" dirty="0">
                        <a:latin typeface="Cambria Math" panose="02040503050406030204" pitchFamily="18" charset="0"/>
                      </a:rPr>
                      <m:t>)</m:t>
                    </m:r>
                  </m:oMath>
                </a14:m>
                <a:endParaRPr lang="en-US" sz="2800" dirty="0"/>
              </a:p>
              <a:p>
                <a:pPr>
                  <a:buClr>
                    <a:schemeClr val="bg1"/>
                  </a:buClr>
                </a:pPr>
                <a14:m>
                  <m:oMath xmlns:m="http://schemas.openxmlformats.org/officeDocument/2006/math">
                    <m:f>
                      <m:fPr>
                        <m:ctrlPr>
                          <a:rPr lang="en-US" sz="2800" i="1" dirty="0">
                            <a:latin typeface="Cambria Math" panose="02040503050406030204" pitchFamily="18" charset="0"/>
                          </a:rPr>
                        </m:ctrlPr>
                      </m:fPr>
                      <m:num>
                        <m:r>
                          <a:rPr lang="en-US" sz="2800" dirty="0">
                            <a:latin typeface="Cambria Math" panose="02040503050406030204" pitchFamily="18" charset="0"/>
                          </a:rPr>
                          <m:t>𝜕</m:t>
                        </m:r>
                      </m:num>
                      <m:den>
                        <m:r>
                          <a:rPr lang="en-US" sz="2800" dirty="0">
                            <a:latin typeface="Cambria Math" panose="02040503050406030204" pitchFamily="18" charset="0"/>
                          </a:rPr>
                          <m:t>𝜕𝜃</m:t>
                        </m:r>
                      </m:den>
                    </m:f>
                    <m:r>
                      <a:rPr lang="en-US" sz="2800" dirty="0">
                        <a:latin typeface="Cambria Math" panose="02040503050406030204" pitchFamily="18" charset="0"/>
                      </a:rPr>
                      <m:t>𝐿</m:t>
                    </m:r>
                    <m:r>
                      <a:rPr lang="en-US" sz="2800" dirty="0">
                        <a:latin typeface="Cambria Math" panose="02040503050406030204" pitchFamily="18" charset="0"/>
                      </a:rPr>
                      <m:t>=</m:t>
                    </m:r>
                    <m:f>
                      <m:fPr>
                        <m:ctrlPr>
                          <a:rPr lang="en-US" sz="2800" i="1" dirty="0">
                            <a:latin typeface="Cambria Math" panose="02040503050406030204" pitchFamily="18" charset="0"/>
                          </a:rPr>
                        </m:ctrlPr>
                      </m:fPr>
                      <m:num>
                        <m:r>
                          <a:rPr lang="en-US" sz="2800" dirty="0">
                            <a:latin typeface="Cambria Math" panose="02040503050406030204" pitchFamily="18" charset="0"/>
                          </a:rPr>
                          <m:t>3</m:t>
                        </m:r>
                      </m:num>
                      <m:den>
                        <m:r>
                          <a:rPr lang="en-US" sz="2800" dirty="0">
                            <a:latin typeface="Cambria Math" panose="02040503050406030204" pitchFamily="18" charset="0"/>
                          </a:rPr>
                          <m:t>𝜃</m:t>
                        </m:r>
                      </m:den>
                    </m:f>
                    <m:r>
                      <a:rPr lang="en-US" sz="2800" dirty="0">
                        <a:latin typeface="Cambria Math" panose="02040503050406030204" pitchFamily="18" charset="0"/>
                      </a:rPr>
                      <m:t>−</m:t>
                    </m:r>
                    <m:f>
                      <m:fPr>
                        <m:ctrlPr>
                          <a:rPr lang="en-US" sz="2800" i="1" dirty="0">
                            <a:latin typeface="Cambria Math" panose="02040503050406030204" pitchFamily="18" charset="0"/>
                          </a:rPr>
                        </m:ctrlPr>
                      </m:fPr>
                      <m:num>
                        <m:r>
                          <a:rPr lang="en-US" sz="2800" dirty="0">
                            <a:latin typeface="Cambria Math" panose="02040503050406030204" pitchFamily="18" charset="0"/>
                          </a:rPr>
                          <m:t>5</m:t>
                        </m:r>
                      </m:num>
                      <m:den>
                        <m:r>
                          <a:rPr lang="en-US" sz="2800" dirty="0">
                            <a:latin typeface="Cambria Math" panose="02040503050406030204" pitchFamily="18" charset="0"/>
                          </a:rPr>
                          <m:t>1−</m:t>
                        </m:r>
                        <m:r>
                          <a:rPr lang="en-US" sz="2800" dirty="0">
                            <a:latin typeface="Cambria Math" panose="02040503050406030204" pitchFamily="18" charset="0"/>
                          </a:rPr>
                          <m:t>𝜃</m:t>
                        </m:r>
                      </m:den>
                    </m:f>
                    <m:r>
                      <a:rPr lang="en-US" sz="2800" dirty="0">
                        <a:latin typeface="Cambria Math" panose="02040503050406030204" pitchFamily="18" charset="0"/>
                      </a:rPr>
                      <m:t>=0</m:t>
                    </m:r>
                  </m:oMath>
                </a14:m>
                <a:endParaRPr lang="en-US" sz="2800" dirty="0"/>
              </a:p>
              <a:p>
                <a:pPr>
                  <a:buClr>
                    <a:schemeClr val="bg1"/>
                  </a:buClr>
                </a:pPr>
                <a14:m>
                  <m:oMath xmlns:m="http://schemas.openxmlformats.org/officeDocument/2006/math">
                    <m:func>
                      <m:funcPr>
                        <m:ctrlPr>
                          <a:rPr lang="en-US" sz="2800" i="1" dirty="0">
                            <a:latin typeface="Cambria Math" panose="02040503050406030204" pitchFamily="18" charset="0"/>
                          </a:rPr>
                        </m:ctrlPr>
                      </m:funcPr>
                      <m:fName>
                        <m:sSup>
                          <m:sSupPr>
                            <m:ctrlPr>
                              <a:rPr lang="en-US" sz="2800" i="1" dirty="0">
                                <a:latin typeface="Cambria Math" panose="02040503050406030204" pitchFamily="18" charset="0"/>
                              </a:rPr>
                            </m:ctrlPr>
                          </m:sSupPr>
                          <m:e>
                            <m:r>
                              <a:rPr lang="en-US" sz="2800" dirty="0">
                                <a:latin typeface="Cambria Math" panose="02040503050406030204" pitchFamily="18" charset="0"/>
                              </a:rPr>
                              <m:t>𝜃</m:t>
                            </m:r>
                          </m:e>
                          <m:sup>
                            <m:r>
                              <a:rPr lang="en-US" sz="2800" dirty="0">
                                <a:latin typeface="Cambria Math" panose="02040503050406030204" pitchFamily="18" charset="0"/>
                              </a:rPr>
                              <m:t>∗</m:t>
                            </m:r>
                          </m:sup>
                        </m:sSup>
                        <m:r>
                          <a:rPr lang="en-US" sz="2800" dirty="0">
                            <a:latin typeface="Cambria Math" panose="02040503050406030204" pitchFamily="18" charset="0"/>
                          </a:rPr>
                          <m:t>=</m:t>
                        </m:r>
                        <m:limLow>
                          <m:limLowPr>
                            <m:ctrlPr>
                              <a:rPr lang="en-US" sz="2800" i="1" dirty="0">
                                <a:latin typeface="Cambria Math" panose="02040503050406030204" pitchFamily="18" charset="0"/>
                              </a:rPr>
                            </m:ctrlPr>
                          </m:limLowPr>
                          <m:e>
                            <m:r>
                              <m:rPr>
                                <m:sty m:val="p"/>
                              </m:rPr>
                              <a:rPr lang="en-US" sz="2800" dirty="0">
                                <a:latin typeface="Cambria Math" panose="02040503050406030204" pitchFamily="18" charset="0"/>
                              </a:rPr>
                              <m:t>argmax</m:t>
                            </m:r>
                          </m:e>
                          <m:lim>
                            <m:r>
                              <a:rPr lang="en-US" sz="2800" dirty="0">
                                <a:latin typeface="Cambria Math" panose="02040503050406030204" pitchFamily="18" charset="0"/>
                              </a:rPr>
                              <m:t>𝜃</m:t>
                            </m:r>
                          </m:lim>
                        </m:limLow>
                      </m:fName>
                      <m:e>
                        <m:r>
                          <a:rPr lang="en-US" sz="2800" dirty="0">
                            <a:latin typeface="Cambria Math" panose="02040503050406030204" pitchFamily="18" charset="0"/>
                          </a:rPr>
                          <m:t>𝐿</m:t>
                        </m:r>
                      </m:e>
                    </m:func>
                    <m:r>
                      <a:rPr lang="en-US" sz="2800" dirty="0">
                        <a:latin typeface="Cambria Math" panose="02040503050406030204" pitchFamily="18" charset="0"/>
                      </a:rPr>
                      <m:t>=</m:t>
                    </m:r>
                    <m:f>
                      <m:fPr>
                        <m:ctrlPr>
                          <a:rPr lang="en-US" sz="2800" i="1" dirty="0">
                            <a:latin typeface="Cambria Math" panose="02040503050406030204" pitchFamily="18" charset="0"/>
                          </a:rPr>
                        </m:ctrlPr>
                      </m:fPr>
                      <m:num>
                        <m:r>
                          <a:rPr lang="en-US" sz="2800" dirty="0">
                            <a:latin typeface="Cambria Math" panose="02040503050406030204" pitchFamily="18" charset="0"/>
                          </a:rPr>
                          <m:t>3</m:t>
                        </m:r>
                      </m:num>
                      <m:den>
                        <m:r>
                          <a:rPr lang="en-US" sz="2800" dirty="0">
                            <a:latin typeface="Cambria Math" panose="02040503050406030204" pitchFamily="18" charset="0"/>
                          </a:rPr>
                          <m:t>8</m:t>
                        </m:r>
                      </m:den>
                    </m:f>
                  </m:oMath>
                </a14:m>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272" t="-476"/>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19B12225-5612-419B-A8D5-4B8EEE4C217E}" type="slidenum">
              <a:rPr lang="en-US" smtClean="0"/>
              <a:pPr/>
              <a:t>10</a:t>
            </a:fld>
            <a:endParaRPr lang="en-US" dirty="0"/>
          </a:p>
        </p:txBody>
      </p:sp>
      <p:pic>
        <p:nvPicPr>
          <p:cNvPr id="5" name="Picture 4" descr="A screenshot of a cell phone&#10;&#10;Description generated with very high confidence">
            <a:extLst>
              <a:ext uri="{FF2B5EF4-FFF2-40B4-BE49-F238E27FC236}">
                <a16:creationId xmlns:a16="http://schemas.microsoft.com/office/drawing/2014/main" id="{74652534-00CD-467E-81B9-39F55FDB5838}"/>
              </a:ext>
            </a:extLst>
          </p:cNvPr>
          <p:cNvPicPr>
            <a:picLocks noChangeAspect="1"/>
          </p:cNvPicPr>
          <p:nvPr/>
        </p:nvPicPr>
        <p:blipFill rotWithShape="1">
          <a:blip r:embed="rId4"/>
          <a:srcRect t="11125" r="7936" b="6046"/>
          <a:stretch/>
        </p:blipFill>
        <p:spPr>
          <a:xfrm>
            <a:off x="9286494" y="2658001"/>
            <a:ext cx="2011681" cy="3723880"/>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597F03-6B91-8E43-BDEA-E3E4F7F17CBB}"/>
                  </a:ext>
                </a:extLst>
              </p:cNvPr>
              <p:cNvSpPr txBox="1"/>
              <p:nvPr/>
            </p:nvSpPr>
            <p:spPr>
              <a:xfrm rot="16200000">
                <a:off x="8741999" y="4350665"/>
                <a:ext cx="868764"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dirty="0">
                          <a:solidFill>
                            <a:srgbClr val="0000CC"/>
                          </a:solidFill>
                          <a:latin typeface="Cambria Math" panose="02040503050406030204" pitchFamily="18" charset="0"/>
                        </a:rPr>
                        <m:t>𝑃</m:t>
                      </m:r>
                      <m:d>
                        <m:dPr>
                          <m:ctrlPr>
                            <a:rPr lang="en-US" sz="1600" i="1" dirty="0">
                              <a:solidFill>
                                <a:srgbClr val="0000CC"/>
                              </a:solidFill>
                              <a:latin typeface="Cambria Math" panose="02040503050406030204" pitchFamily="18" charset="0"/>
                            </a:rPr>
                          </m:ctrlPr>
                        </m:dPr>
                        <m:e>
                          <m:r>
                            <a:rPr lang="en-US" sz="1600" dirty="0" err="1">
                              <a:solidFill>
                                <a:srgbClr val="0000CC"/>
                              </a:solidFill>
                              <a:latin typeface="Cambria Math" panose="02040503050406030204" pitchFamily="18" charset="0"/>
                            </a:rPr>
                            <m:t>𝑋</m:t>
                          </m:r>
                        </m:e>
                        <m:e>
                          <m:r>
                            <a:rPr lang="en-US" sz="1600" dirty="0">
                              <a:solidFill>
                                <a:srgbClr val="0000CC"/>
                              </a:solidFill>
                              <a:latin typeface="Cambria Math" panose="02040503050406030204" pitchFamily="18" charset="0"/>
                            </a:rPr>
                            <m:t>𝜃</m:t>
                          </m:r>
                        </m:e>
                      </m:d>
                    </m:oMath>
                  </m:oMathPara>
                </a14:m>
                <a:endParaRPr lang="en-US" sz="1600" dirty="0">
                  <a:solidFill>
                    <a:srgbClr val="0000CC"/>
                  </a:solidFill>
                  <a:latin typeface="Arial" pitchFamily="34" charset="0"/>
                  <a:cs typeface="Arial" pitchFamily="34" charset="0"/>
                </a:endParaRPr>
              </a:p>
            </p:txBody>
          </p:sp>
        </mc:Choice>
        <mc:Fallback xmlns="">
          <p:sp>
            <p:nvSpPr>
              <p:cNvPr id="13" name="TextBox 12">
                <a:extLst>
                  <a:ext uri="{FF2B5EF4-FFF2-40B4-BE49-F238E27FC236}">
                    <a16:creationId xmlns:a16="http://schemas.microsoft.com/office/drawing/2014/main" id="{27597F03-6B91-8E43-BDEA-E3E4F7F17CBB}"/>
                  </a:ext>
                </a:extLst>
              </p:cNvPr>
              <p:cNvSpPr txBox="1">
                <a:spLocks noRot="1" noChangeAspect="1" noMove="1" noResize="1" noEditPoints="1" noAdjustHandles="1" noChangeArrowheads="1" noChangeShapeType="1" noTextEdit="1"/>
              </p:cNvSpPr>
              <p:nvPr/>
            </p:nvSpPr>
            <p:spPr>
              <a:xfrm rot="16200000">
                <a:off x="8741999" y="4350665"/>
                <a:ext cx="868764"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8EE84CF-EF55-DB4A-A0B0-549882ADAFA4}"/>
                  </a:ext>
                </a:extLst>
              </p:cNvPr>
              <p:cNvSpPr txBox="1"/>
              <p:nvPr/>
            </p:nvSpPr>
            <p:spPr>
              <a:xfrm>
                <a:off x="10200492" y="6214648"/>
                <a:ext cx="36381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a:solidFill>
                            <a:srgbClr val="0000CC"/>
                          </a:solidFill>
                          <a:latin typeface="Cambria Math" panose="02040503050406030204" pitchFamily="18" charset="0"/>
                          <a:ea typeface="Cambria Math" panose="02040503050406030204" pitchFamily="18" charset="0"/>
                        </a:rPr>
                        <m:t>𝜃</m:t>
                      </m:r>
                    </m:oMath>
                  </m:oMathPara>
                </a14:m>
                <a:endParaRPr lang="en-US" sz="1600" dirty="0">
                  <a:solidFill>
                    <a:srgbClr val="0000CC"/>
                  </a:solidFill>
                  <a:latin typeface="Arial" pitchFamily="34" charset="0"/>
                  <a:cs typeface="Arial" pitchFamily="34" charset="0"/>
                </a:endParaRPr>
              </a:p>
            </p:txBody>
          </p:sp>
        </mc:Choice>
        <mc:Fallback xmlns="">
          <p:sp>
            <p:nvSpPr>
              <p:cNvPr id="14" name="TextBox 13">
                <a:extLst>
                  <a:ext uri="{FF2B5EF4-FFF2-40B4-BE49-F238E27FC236}">
                    <a16:creationId xmlns:a16="http://schemas.microsoft.com/office/drawing/2014/main" id="{88EE84CF-EF55-DB4A-A0B0-549882ADAFA4}"/>
                  </a:ext>
                </a:extLst>
              </p:cNvPr>
              <p:cNvSpPr txBox="1">
                <a:spLocks noRot="1" noChangeAspect="1" noMove="1" noResize="1" noEditPoints="1" noAdjustHandles="1" noChangeArrowheads="1" noChangeShapeType="1" noTextEdit="1"/>
              </p:cNvSpPr>
              <p:nvPr/>
            </p:nvSpPr>
            <p:spPr>
              <a:xfrm>
                <a:off x="10200492" y="6214648"/>
                <a:ext cx="36381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2CF963F-860F-2843-97B9-E67134EEA1DD}"/>
                  </a:ext>
                </a:extLst>
              </p:cNvPr>
              <p:cNvSpPr txBox="1"/>
              <p:nvPr/>
            </p:nvSpPr>
            <p:spPr>
              <a:xfrm>
                <a:off x="9769818" y="2621425"/>
                <a:ext cx="104503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dirty="0">
                              <a:solidFill>
                                <a:srgbClr val="0000CC"/>
                              </a:solidFill>
                              <a:latin typeface="Cambria Math" panose="02040503050406030204" pitchFamily="18" charset="0"/>
                              <a:cs typeface="Arial" pitchFamily="34" charset="0"/>
                            </a:rPr>
                          </m:ctrlPr>
                        </m:sSupPr>
                        <m:e>
                          <m:r>
                            <a:rPr lang="en-US" sz="1600" i="1" dirty="0">
                              <a:solidFill>
                                <a:srgbClr val="0000CC"/>
                              </a:solidFill>
                              <a:latin typeface="Cambria Math" panose="02040503050406030204" pitchFamily="18" charset="0"/>
                              <a:ea typeface="Cambria Math" panose="02040503050406030204" pitchFamily="18" charset="0"/>
                            </a:rPr>
                            <m:t>𝜃</m:t>
                          </m:r>
                        </m:e>
                        <m:sup>
                          <m:r>
                            <a:rPr lang="en-US" sz="1600" i="1" dirty="0">
                              <a:solidFill>
                                <a:srgbClr val="0000CC"/>
                              </a:solidFill>
                              <a:latin typeface="Cambria Math"/>
                              <a:cs typeface="Arial" pitchFamily="34" charset="0"/>
                            </a:rPr>
                            <m:t>∗</m:t>
                          </m:r>
                        </m:sup>
                      </m:sSup>
                      <m:r>
                        <a:rPr lang="en-US" sz="1600" i="1" dirty="0">
                          <a:solidFill>
                            <a:srgbClr val="0000CC"/>
                          </a:solidFill>
                          <a:latin typeface="Cambria Math"/>
                          <a:cs typeface="Arial" pitchFamily="34" charset="0"/>
                        </a:rPr>
                        <m:t>=3/8</m:t>
                      </m:r>
                    </m:oMath>
                  </m:oMathPara>
                </a14:m>
                <a:endParaRPr lang="en-US" sz="1600" dirty="0">
                  <a:solidFill>
                    <a:srgbClr val="0000CC"/>
                  </a:solidFill>
                  <a:latin typeface="Arial" pitchFamily="34" charset="0"/>
                  <a:cs typeface="Arial" pitchFamily="34" charset="0"/>
                </a:endParaRPr>
              </a:p>
            </p:txBody>
          </p:sp>
        </mc:Choice>
        <mc:Fallback xmlns="">
          <p:sp>
            <p:nvSpPr>
              <p:cNvPr id="15" name="TextBox 14">
                <a:extLst>
                  <a:ext uri="{FF2B5EF4-FFF2-40B4-BE49-F238E27FC236}">
                    <a16:creationId xmlns:a16="http://schemas.microsoft.com/office/drawing/2014/main" id="{02CF963F-860F-2843-97B9-E67134EEA1DD}"/>
                  </a:ext>
                </a:extLst>
              </p:cNvPr>
              <p:cNvSpPr txBox="1">
                <a:spLocks noRot="1" noChangeAspect="1" noMove="1" noResize="1" noEditPoints="1" noAdjustHandles="1" noChangeArrowheads="1" noChangeShapeType="1" noTextEdit="1"/>
              </p:cNvSpPr>
              <p:nvPr/>
            </p:nvSpPr>
            <p:spPr>
              <a:xfrm>
                <a:off x="9769818" y="2621425"/>
                <a:ext cx="1045030" cy="338554"/>
              </a:xfrm>
              <a:prstGeom prst="rect">
                <a:avLst/>
              </a:prstGeom>
              <a:blipFill>
                <a:blip r:embed="rId7"/>
                <a:stretch>
                  <a:fillRect b="-10714"/>
                </a:stretch>
              </a:blipFill>
            </p:spPr>
            <p:txBody>
              <a:bodyPr/>
              <a:lstStyle/>
              <a:p>
                <a:r>
                  <a:rPr lang="en-US">
                    <a:noFill/>
                  </a:rPr>
                  <a:t> </a:t>
                </a:r>
              </a:p>
            </p:txBody>
          </p:sp>
        </mc:Fallback>
      </mc:AlternateContent>
    </p:spTree>
    <p:extLst>
      <p:ext uri="{BB962C8B-B14F-4D97-AF65-F5344CB8AC3E}">
        <p14:creationId xmlns:p14="http://schemas.microsoft.com/office/powerpoint/2010/main" val="2616853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5CB2-E2B4-4296-B61A-CB8DFAD76E20}"/>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E0ED98-9AD7-43D1-B3AE-B9703432314E}"/>
                  </a:ext>
                </a:extLst>
              </p:cNvPr>
              <p:cNvSpPr>
                <a:spLocks noGrp="1"/>
              </p:cNvSpPr>
              <p:nvPr>
                <p:ph idx="1"/>
              </p:nvPr>
            </p:nvSpPr>
            <p:spPr/>
            <p:txBody>
              <a:bodyPr>
                <a:normAutofit/>
              </a:bodyPr>
              <a:lstStyle/>
              <a:p>
                <a:r>
                  <a:rPr lang="en-US" dirty="0"/>
                  <a:t>Data: 1.2; 2.7; 6.5; 7.6 </a:t>
                </a:r>
              </a:p>
              <a:p>
                <a:r>
                  <a:rPr lang="en-US" dirty="0"/>
                  <a:t>Two components:</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=0.5,  </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 </m:t>
                        </m:r>
                        <m:r>
                          <a:rPr lang="en-US" b="0" i="1" dirty="0">
                            <a:latin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=2</m:t>
                    </m:r>
                    <m:r>
                      <a:rPr lang="en-US" b="0" i="1" dirty="0">
                        <a:latin typeface="Cambria Math" panose="02040503050406030204" pitchFamily="18" charset="0"/>
                      </a:rPr>
                      <m:t>,</m:t>
                    </m:r>
                    <m:r>
                      <a:rPr lang="en-US" b="0" i="1" dirty="0" smtClean="0">
                        <a:latin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oMath>
                </a14:m>
                <a:r>
                  <a:rPr lang="en-US" dirty="0"/>
                  <a:t> 4 </a:t>
                </a: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  </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 </m:t>
                        </m:r>
                        <m:r>
                          <a:rPr lang="en-US" i="1" dirty="0">
                            <a:latin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r>
                      <a:rPr lang="en-US" i="1" dirty="0">
                        <a:latin typeface="Cambria Math" panose="02040503050406030204" pitchFamily="18" charset="0"/>
                      </a:rPr>
                      <m:t>,</m:t>
                    </m:r>
                    <m:r>
                      <a:rPr lang="en-US" b="0" i="1" dirty="0" smtClean="0">
                        <a:latin typeface="Cambria Math" panose="02040503050406030204" pitchFamily="18" charset="0"/>
                      </a:rPr>
                      <m:t>  </m:t>
                    </m:r>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up>
                        <m:r>
                          <a:rPr lang="en-US" i="1">
                            <a:latin typeface="Cambria Math" panose="02040503050406030204" pitchFamily="18" charset="0"/>
                            <a:ea typeface="Cambria Math" panose="02040503050406030204" pitchFamily="18" charset="0"/>
                          </a:rPr>
                          <m:t>2</m:t>
                        </m:r>
                      </m:sup>
                    </m:sSubSup>
                    <m:r>
                      <a:rPr lang="en-US" i="1">
                        <a:latin typeface="Cambria Math" panose="02040503050406030204" pitchFamily="18" charset="0"/>
                        <a:ea typeface="Cambria Math" panose="02040503050406030204" pitchFamily="18" charset="0"/>
                      </a:rPr>
                      <m:t>=</m:t>
                    </m:r>
                    <m:r>
                      <m:rPr>
                        <m:nor/>
                      </m:rPr>
                      <a:rPr lang="en-US" b="0" i="0" dirty="0" smtClean="0"/>
                      <m:t>6</m:t>
                    </m:r>
                  </m:oMath>
                </a14:m>
                <a:endParaRPr lang="en-US" dirty="0"/>
              </a:p>
            </p:txBody>
          </p:sp>
        </mc:Choice>
        <mc:Fallback xmlns="">
          <p:sp>
            <p:nvSpPr>
              <p:cNvPr id="3" name="Content Placeholder 2">
                <a:extLst>
                  <a:ext uri="{FF2B5EF4-FFF2-40B4-BE49-F238E27FC236}">
                    <a16:creationId xmlns:a16="http://schemas.microsoft.com/office/drawing/2014/main" id="{87E0ED98-9AD7-43D1-B3AE-B9703432314E}"/>
                  </a:ext>
                </a:extLst>
              </p:cNvPr>
              <p:cNvSpPr>
                <a:spLocks noGrp="1" noRot="1" noChangeAspect="1" noMove="1" noResize="1" noEditPoints="1" noAdjustHandles="1" noChangeArrowheads="1" noChangeShapeType="1" noTextEdit="1"/>
              </p:cNvSpPr>
              <p:nvPr>
                <p:ph idx="1"/>
              </p:nvPr>
            </p:nvSpPr>
            <p:spPr>
              <a:blipFill>
                <a:blip r:embed="rId3"/>
                <a:stretch>
                  <a:fillRect l="-2006" t="-7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26C596-F1AB-4B37-BF07-1E8064205831}"/>
              </a:ext>
            </a:extLst>
          </p:cNvPr>
          <p:cNvSpPr>
            <a:spLocks noGrp="1"/>
          </p:cNvSpPr>
          <p:nvPr>
            <p:ph type="sldNum" sz="quarter" idx="12"/>
          </p:nvPr>
        </p:nvSpPr>
        <p:spPr/>
        <p:txBody>
          <a:bodyPr/>
          <a:lstStyle/>
          <a:p>
            <a:pPr>
              <a:defRPr/>
            </a:pPr>
            <a:fld id="{CCF77436-EC8C-4AA7-8F7E-35D67B363DD7}" type="slidenum">
              <a:rPr lang="en-US" smtClean="0"/>
              <a:pPr>
                <a:defRPr/>
              </a:pPr>
              <a:t>100</a:t>
            </a:fld>
            <a:endParaRPr lang="en-US" dirty="0"/>
          </a:p>
        </p:txBody>
      </p:sp>
    </p:spTree>
    <p:extLst>
      <p:ext uri="{BB962C8B-B14F-4D97-AF65-F5344CB8AC3E}">
        <p14:creationId xmlns:p14="http://schemas.microsoft.com/office/powerpoint/2010/main" val="29771046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9B296-5AB6-4938-92EA-F010CA33B68A}"/>
              </a:ext>
            </a:extLst>
          </p:cNvPr>
          <p:cNvSpPr>
            <a:spLocks noGrp="1"/>
          </p:cNvSpPr>
          <p:nvPr>
            <p:ph type="title"/>
          </p:nvPr>
        </p:nvSpPr>
        <p:spPr/>
        <p:txBody>
          <a:bodyPr/>
          <a:lstStyle/>
          <a:p>
            <a:r>
              <a:rPr lang="en-US" dirty="0"/>
              <a:t>Example: E-Step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0DC5823-3BAB-4498-9419-495E58180952}"/>
                  </a:ext>
                </a:extLst>
              </p:cNvPr>
              <p:cNvSpPr>
                <a:spLocks noGrp="1"/>
              </p:cNvSpPr>
              <p:nvPr>
                <p:ph idx="1"/>
              </p:nvPr>
            </p:nvSpPr>
            <p:spPr/>
            <p:txBody>
              <a:bodyPr>
                <a:normAutofit fontScale="70000" lnSpcReduction="20000"/>
              </a:bodyPr>
              <a:lstStyle/>
              <a:p>
                <a:r>
                  <a:rPr lang="en-US" dirty="0"/>
                  <a:t>Data 1.2: </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1,1</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2</m:t>
                        </m:r>
                        <m:r>
                          <a:rPr lang="en-US" dirty="0">
                            <a:latin typeface="Cambria Math" panose="02040503050406030204" pitchFamily="18" charset="0"/>
                          </a:rPr>
                          <m:t>,4</m:t>
                        </m:r>
                      </m:e>
                    </m:d>
                    <m:d>
                      <m:dPr>
                        <m:ctrlPr>
                          <a:rPr lang="en-US" i="1" dirty="0">
                            <a:latin typeface="Cambria Math" panose="02040503050406030204" pitchFamily="18" charset="0"/>
                          </a:rPr>
                        </m:ctrlPr>
                      </m:dPr>
                      <m:e>
                        <m:r>
                          <a:rPr lang="en-US">
                            <a:latin typeface="Cambria Math" panose="02040503050406030204" pitchFamily="18" charset="0"/>
                          </a:rPr>
                          <m:t>1.2</m:t>
                        </m:r>
                      </m:e>
                    </m:d>
                  </m:oMath>
                </a14:m>
                <a:r>
                  <a:rPr lang="en-US" dirty="0"/>
                  <a:t> = 0.09206754;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2,1</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6,</m:t>
                        </m:r>
                        <m:r>
                          <a:rPr lang="en-US" b="0" i="0" smtClean="0">
                            <a:latin typeface="Cambria Math" panose="02040503050406030204" pitchFamily="18" charset="0"/>
                          </a:rPr>
                          <m:t>6</m:t>
                        </m:r>
                      </m:e>
                    </m:d>
                    <m:d>
                      <m:dPr>
                        <m:ctrlPr>
                          <a:rPr lang="en-US" i="1" dirty="0">
                            <a:latin typeface="Cambria Math" panose="02040503050406030204" pitchFamily="18" charset="0"/>
                          </a:rPr>
                        </m:ctrlPr>
                      </m:dPr>
                      <m:e>
                        <m:r>
                          <a:rPr lang="en-US">
                            <a:latin typeface="Cambria Math" panose="02040503050406030204" pitchFamily="18" charset="0"/>
                          </a:rPr>
                          <m:t>1.2</m:t>
                        </m:r>
                      </m:e>
                    </m:d>
                  </m:oMath>
                </a14:m>
                <a:r>
                  <a:rPr lang="en-US" dirty="0"/>
                  <a:t> = 0.01193875</a:t>
                </a:r>
              </a:p>
              <a:p>
                <a:pPr lvl="1"/>
                <a:r>
                  <a:rPr lang="en-US" dirty="0"/>
                  <a:t>(</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1,1</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b="0" i="0" smtClean="0">
                            <a:latin typeface="Cambria Math" panose="02040503050406030204" pitchFamily="18" charset="0"/>
                          </a:rPr>
                          <m:t>2</m:t>
                        </m:r>
                        <m:r>
                          <a:rPr lang="en-US">
                            <a:latin typeface="Cambria Math" panose="02040503050406030204" pitchFamily="18" charset="0"/>
                          </a:rPr>
                          <m:t>,1</m:t>
                        </m:r>
                      </m:sub>
                    </m:sSub>
                  </m:oMath>
                </a14:m>
                <a:r>
                  <a:rPr lang="en-US" dirty="0"/>
                  <a:t>) = (0.88521122, 0.11478878) after normalization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1,1</m:t>
                        </m:r>
                      </m:sub>
                    </m:sSub>
                    <m:r>
                      <a:rPr lang="en-US" i="1">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1,1</m:t>
                            </m:r>
                          </m:sub>
                        </m:sSub>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1,1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2,1</m:t>
                            </m:r>
                          </m:sub>
                        </m:sSub>
                      </m:den>
                    </m:f>
                  </m:oMath>
                </a14:m>
                <a:r>
                  <a:rPr lang="en-US" dirty="0"/>
                  <a:t>)</a:t>
                </a:r>
              </a:p>
              <a:p>
                <a:r>
                  <a:rPr lang="en-US" dirty="0"/>
                  <a:t>Data 2.7:</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1,2</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2</m:t>
                        </m:r>
                        <m:r>
                          <a:rPr lang="en-US" dirty="0">
                            <a:latin typeface="Cambria Math" panose="02040503050406030204" pitchFamily="18" charset="0"/>
                          </a:rPr>
                          <m:t>,4</m:t>
                        </m:r>
                      </m:e>
                    </m:d>
                    <m:d>
                      <m:dPr>
                        <m:ctrlPr>
                          <a:rPr lang="en-US" i="1" dirty="0">
                            <a:latin typeface="Cambria Math" panose="02040503050406030204" pitchFamily="18" charset="0"/>
                          </a:rPr>
                        </m:ctrlPr>
                      </m:dPr>
                      <m:e>
                        <m:r>
                          <a:rPr lang="en-US" dirty="0">
                            <a:latin typeface="Cambria Math" panose="02040503050406030204" pitchFamily="18" charset="0"/>
                          </a:rPr>
                          <m:t>2.7</m:t>
                        </m:r>
                      </m:e>
                    </m:d>
                  </m:oMath>
                </a14:m>
                <a:r>
                  <a:rPr lang="en-US" dirty="0"/>
                  <a:t> = 0.09381009;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2,2</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6,</m:t>
                        </m:r>
                        <m:r>
                          <a:rPr lang="en-US" b="0" i="1" smtClean="0">
                            <a:latin typeface="Cambria Math" panose="02040503050406030204" pitchFamily="18" charset="0"/>
                          </a:rPr>
                          <m:t>6</m:t>
                        </m:r>
                      </m:e>
                    </m:d>
                    <m:d>
                      <m:dPr>
                        <m:ctrlPr>
                          <a:rPr lang="en-US" i="1" dirty="0">
                            <a:latin typeface="Cambria Math" panose="02040503050406030204" pitchFamily="18" charset="0"/>
                          </a:rPr>
                        </m:ctrlPr>
                      </m:dPr>
                      <m:e>
                        <m:r>
                          <a:rPr lang="en-US" dirty="0">
                            <a:latin typeface="Cambria Math" panose="02040503050406030204" pitchFamily="18" charset="0"/>
                          </a:rPr>
                          <m:t>2.7</m:t>
                        </m:r>
                      </m:e>
                    </m:d>
                  </m:oMath>
                </a14:m>
                <a:r>
                  <a:rPr lang="en-US" dirty="0"/>
                  <a:t> = 0.03286111</a:t>
                </a:r>
              </a:p>
              <a:p>
                <a:pPr lvl="1"/>
                <a:r>
                  <a:rPr lang="en-US" dirty="0"/>
                  <a:t>(</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r>
                          <a:rPr lang="en-US" b="0" i="1" smtClean="0">
                            <a:latin typeface="Cambria Math" panose="02040503050406030204" pitchFamily="18" charset="0"/>
                          </a:rPr>
                          <m:t>2</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m:t>
                        </m:r>
                        <m:r>
                          <a:rPr lang="en-US" b="0" i="1" smtClean="0">
                            <a:latin typeface="Cambria Math" panose="02040503050406030204" pitchFamily="18" charset="0"/>
                          </a:rPr>
                          <m:t>2</m:t>
                        </m:r>
                      </m:sub>
                    </m:sSub>
                  </m:oMath>
                </a14:m>
                <a:r>
                  <a:rPr lang="en-US" dirty="0"/>
                  <a:t>) = (0.74057947, 0.25942053) after normalization</a:t>
                </a:r>
              </a:p>
              <a:p>
                <a:r>
                  <a:rPr lang="en-US" dirty="0"/>
                  <a:t>Data 6.5: </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1,3</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2</m:t>
                        </m:r>
                        <m:r>
                          <a:rPr lang="en-US" dirty="0">
                            <a:latin typeface="Cambria Math" panose="02040503050406030204" pitchFamily="18" charset="0"/>
                          </a:rPr>
                          <m:t>,4</m:t>
                        </m:r>
                      </m:e>
                    </m:d>
                    <m:d>
                      <m:dPr>
                        <m:ctrlPr>
                          <a:rPr lang="en-US" i="1" dirty="0">
                            <a:latin typeface="Cambria Math" panose="02040503050406030204" pitchFamily="18" charset="0"/>
                          </a:rPr>
                        </m:ctrlPr>
                      </m:dPr>
                      <m:e>
                        <m:r>
                          <a:rPr lang="en-US" dirty="0">
                            <a:latin typeface="Cambria Math" panose="02040503050406030204" pitchFamily="18" charset="0"/>
                          </a:rPr>
                          <m:t>6.5</m:t>
                        </m:r>
                      </m:e>
                    </m:d>
                  </m:oMath>
                </a14:m>
                <a:r>
                  <a:rPr lang="en-US" dirty="0"/>
                  <a:t> = 0.00793491;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2,3</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6,</m:t>
                        </m:r>
                        <m:r>
                          <a:rPr lang="en-US" b="0" i="1" smtClean="0">
                            <a:latin typeface="Cambria Math" panose="02040503050406030204" pitchFamily="18" charset="0"/>
                          </a:rPr>
                          <m:t>6</m:t>
                        </m:r>
                      </m:e>
                    </m:d>
                    <m:d>
                      <m:dPr>
                        <m:ctrlPr>
                          <a:rPr lang="en-US" i="1" dirty="0">
                            <a:latin typeface="Cambria Math" panose="02040503050406030204" pitchFamily="18" charset="0"/>
                          </a:rPr>
                        </m:ctrlPr>
                      </m:dPr>
                      <m:e>
                        <m:r>
                          <a:rPr lang="en-US" dirty="0">
                            <a:latin typeface="Cambria Math" panose="02040503050406030204" pitchFamily="18" charset="0"/>
                          </a:rPr>
                          <m:t>6.5</m:t>
                        </m:r>
                      </m:e>
                    </m:d>
                  </m:oMath>
                </a14:m>
                <a:r>
                  <a:rPr lang="en-US" dirty="0"/>
                  <a:t> = 0.07975477</a:t>
                </a:r>
              </a:p>
              <a:p>
                <a:pPr lvl="1"/>
                <a:r>
                  <a:rPr lang="en-US" dirty="0"/>
                  <a:t>(</a:t>
                </a:r>
                <a14:m>
                  <m:oMath xmlns:m="http://schemas.openxmlformats.org/officeDocument/2006/math">
                    <m:sSub>
                      <m:sSubPr>
                        <m:ctrlPr>
                          <a:rPr lang="en-US" i="1" smtClean="0">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r>
                          <a:rPr lang="en-US" b="0" i="1" smtClean="0">
                            <a:latin typeface="Cambria Math" panose="02040503050406030204" pitchFamily="18" charset="0"/>
                          </a:rPr>
                          <m:t>3</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m:t>
                        </m:r>
                        <m:r>
                          <a:rPr lang="en-US" b="0" i="1" smtClean="0">
                            <a:latin typeface="Cambria Math" panose="02040503050406030204" pitchFamily="18" charset="0"/>
                          </a:rPr>
                          <m:t>3</m:t>
                        </m:r>
                      </m:sub>
                    </m:sSub>
                  </m:oMath>
                </a14:m>
                <a:r>
                  <a:rPr lang="en-US" dirty="0"/>
                  <a:t>) = (0.09048856, 0.90951144) after normalization</a:t>
                </a:r>
              </a:p>
              <a:p>
                <a:r>
                  <a:rPr lang="en-US" dirty="0"/>
                  <a:t>Data 7.6: </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r>
                          <a:rPr lang="en-US" b="0" i="0" smtClean="0">
                            <a:latin typeface="Cambria Math" panose="02040503050406030204" pitchFamily="18" charset="0"/>
                          </a:rPr>
                          <m:t>4</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2</m:t>
                        </m:r>
                        <m:r>
                          <a:rPr lang="en-US" dirty="0">
                            <a:latin typeface="Cambria Math" panose="02040503050406030204" pitchFamily="18" charset="0"/>
                          </a:rPr>
                          <m:t>,4</m:t>
                        </m:r>
                      </m:e>
                    </m:d>
                    <m:d>
                      <m:dPr>
                        <m:ctrlPr>
                          <a:rPr lang="en-US" i="1" dirty="0">
                            <a:latin typeface="Cambria Math" panose="02040503050406030204" pitchFamily="18" charset="0"/>
                          </a:rPr>
                        </m:ctrlPr>
                      </m:dPr>
                      <m:e>
                        <m:r>
                          <a:rPr lang="en-US" dirty="0">
                            <a:latin typeface="Cambria Math" panose="02040503050406030204" pitchFamily="18" charset="0"/>
                          </a:rPr>
                          <m:t>6.5</m:t>
                        </m:r>
                      </m:e>
                    </m:d>
                  </m:oMath>
                </a14:m>
                <a:r>
                  <a:rPr lang="en-US" dirty="0"/>
                  <a:t> = 0.00197886;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m:t>
                        </m:r>
                        <m:r>
                          <a:rPr lang="en-US" b="0" i="0" smtClean="0">
                            <a:latin typeface="Cambria Math" panose="02040503050406030204" pitchFamily="18" charset="0"/>
                          </a:rPr>
                          <m:t>4</m:t>
                        </m:r>
                      </m:sub>
                    </m:sSub>
                    <m:r>
                      <a:rPr lang="en-US">
                        <a:latin typeface="Cambria Math" panose="02040503050406030204" pitchFamily="18" charset="0"/>
                      </a:rPr>
                      <m:t>=0.5 </m:t>
                    </m:r>
                    <m:r>
                      <a:rPr lang="en-US">
                        <a:latin typeface="Cambria Math" panose="02040503050406030204" pitchFamily="18" charset="0"/>
                      </a:rPr>
                      <m:t>𝑁</m:t>
                    </m:r>
                    <m:d>
                      <m:dPr>
                        <m:ctrlPr>
                          <a:rPr lang="en-US" i="1">
                            <a:latin typeface="Cambria Math" panose="02040503050406030204" pitchFamily="18" charset="0"/>
                          </a:rPr>
                        </m:ctrlPr>
                      </m:dPr>
                      <m:e>
                        <m:r>
                          <a:rPr lang="en-US">
                            <a:latin typeface="Cambria Math" panose="02040503050406030204" pitchFamily="18" charset="0"/>
                          </a:rPr>
                          <m:t>6,</m:t>
                        </m:r>
                        <m:r>
                          <a:rPr lang="en-US" b="0" i="1" smtClean="0">
                            <a:latin typeface="Cambria Math" panose="02040503050406030204" pitchFamily="18" charset="0"/>
                          </a:rPr>
                          <m:t>6</m:t>
                        </m:r>
                      </m:e>
                    </m:d>
                    <m:d>
                      <m:dPr>
                        <m:ctrlPr>
                          <a:rPr lang="en-US" i="1" dirty="0">
                            <a:latin typeface="Cambria Math" panose="02040503050406030204" pitchFamily="18" charset="0"/>
                          </a:rPr>
                        </m:ctrlPr>
                      </m:dPr>
                      <m:e>
                        <m:r>
                          <a:rPr lang="en-US" dirty="0">
                            <a:latin typeface="Cambria Math" panose="02040503050406030204" pitchFamily="18" charset="0"/>
                          </a:rPr>
                          <m:t>6.5</m:t>
                        </m:r>
                      </m:e>
                    </m:d>
                  </m:oMath>
                </a14:m>
                <a:r>
                  <a:rPr lang="en-US" dirty="0"/>
                  <a:t> = 0.06578925</a:t>
                </a:r>
              </a:p>
              <a:p>
                <a:pPr lvl="1"/>
                <a:r>
                  <a:rPr lang="en-US" dirty="0"/>
                  <a:t>(</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1,</m:t>
                        </m:r>
                        <m:r>
                          <a:rPr lang="en-US" b="0" i="1" smtClean="0">
                            <a:latin typeface="Cambria Math" panose="02040503050406030204" pitchFamily="18" charset="0"/>
                          </a:rPr>
                          <m:t>4</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2,</m:t>
                        </m:r>
                        <m:r>
                          <a:rPr lang="en-US" b="0" i="1" smtClean="0">
                            <a:latin typeface="Cambria Math" panose="02040503050406030204" pitchFamily="18" charset="0"/>
                          </a:rPr>
                          <m:t>4</m:t>
                        </m:r>
                      </m:sub>
                    </m:sSub>
                  </m:oMath>
                </a14:m>
                <a:r>
                  <a:rPr lang="en-US" dirty="0"/>
                  <a:t>) = (0.0292005, 0.9707995) after normalization</a:t>
                </a:r>
              </a:p>
              <a:p>
                <a:pPr lvl="1"/>
                <a:endParaRPr lang="en-US" dirty="0"/>
              </a:p>
              <a:p>
                <a:pPr lvl="1"/>
                <a:endParaRPr lang="en-US" dirty="0"/>
              </a:p>
              <a:p>
                <a:pPr lvl="1"/>
                <a:endParaRPr lang="en-US" dirty="0"/>
              </a:p>
              <a:p>
                <a:endParaRPr lang="en-US" dirty="0"/>
              </a:p>
            </p:txBody>
          </p:sp>
        </mc:Choice>
        <mc:Fallback xmlns="">
          <p:sp>
            <p:nvSpPr>
              <p:cNvPr id="3" name="Content Placeholder 2">
                <a:extLst>
                  <a:ext uri="{FF2B5EF4-FFF2-40B4-BE49-F238E27FC236}">
                    <a16:creationId xmlns:a16="http://schemas.microsoft.com/office/drawing/2014/main" id="{60DC5823-3BAB-4498-9419-495E58180952}"/>
                  </a:ext>
                </a:extLst>
              </p:cNvPr>
              <p:cNvSpPr>
                <a:spLocks noGrp="1" noRot="1" noChangeAspect="1" noMove="1" noResize="1" noEditPoints="1" noAdjustHandles="1" noChangeArrowheads="1" noChangeShapeType="1" noTextEdit="1"/>
              </p:cNvSpPr>
              <p:nvPr>
                <p:ph idx="1"/>
              </p:nvPr>
            </p:nvSpPr>
            <p:spPr>
              <a:blipFill>
                <a:blip r:embed="rId3"/>
                <a:stretch>
                  <a:fillRect l="-925" t="-119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9449CEE-4751-4E9E-8CF3-95C3390B9C4F}"/>
              </a:ext>
            </a:extLst>
          </p:cNvPr>
          <p:cNvSpPr>
            <a:spLocks noGrp="1"/>
          </p:cNvSpPr>
          <p:nvPr>
            <p:ph type="sldNum" sz="quarter" idx="12"/>
          </p:nvPr>
        </p:nvSpPr>
        <p:spPr/>
        <p:txBody>
          <a:bodyPr/>
          <a:lstStyle/>
          <a:p>
            <a:pPr>
              <a:defRPr/>
            </a:pPr>
            <a:fld id="{CCF77436-EC8C-4AA7-8F7E-35D67B363DD7}" type="slidenum">
              <a:rPr lang="en-US" smtClean="0"/>
              <a:pPr>
                <a:defRPr/>
              </a:pPr>
              <a:t>101</a:t>
            </a:fld>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DBF857D-3931-7940-97F0-C9ADF81180DD}"/>
                  </a:ext>
                </a:extLst>
              </p:cNvPr>
              <p:cNvSpPr txBox="1"/>
              <p:nvPr/>
            </p:nvSpPr>
            <p:spPr>
              <a:xfrm>
                <a:off x="4855088" y="585215"/>
                <a:ext cx="4578472" cy="987552"/>
              </a:xfrm>
              <a:prstGeom prst="rect">
                <a:avLst/>
              </a:prstGeom>
            </p:spPr>
            <p:txBody>
              <a:bodyPr vert="horz" wrap="none" lIns="0" tIns="0" rIns="0" bIns="0" rtlCol="0" anchor="t">
                <a:normAutofit fontScale="77500" lnSpcReduction="20000"/>
                <a:scene3d>
                  <a:camera prst="orthographicFront"/>
                  <a:lightRig rig="threePt" dir="t">
                    <a:rot lat="0" lon="0" rev="4800000"/>
                  </a:lightRig>
                </a:scene3d>
                <a:sp3d prstMaterial="matte">
                  <a:bevelT w="50800" h="10160"/>
                </a:sp3d>
              </a:bodyPr>
              <a:lstStyle/>
              <a:p>
                <a:pPr algn="ct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𝑁</m:t>
                      </m:r>
                      <m:d>
                        <m:dPr>
                          <m:ctrlPr>
                            <a:rPr lang="en-US" sz="3200" i="1">
                              <a:latin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𝜎</m:t>
                              </m:r>
                            </m:e>
                            <m:sup>
                              <m:r>
                                <a:rPr lang="en-US" sz="3200" i="1">
                                  <a:latin typeface="Cambria Math" panose="02040503050406030204" pitchFamily="18" charset="0"/>
                                  <a:ea typeface="Cambria Math" panose="02040503050406030204" pitchFamily="18" charset="0"/>
                                </a:rPr>
                                <m:t>2</m:t>
                              </m:r>
                            </m:sup>
                          </m:sSup>
                        </m:e>
                      </m:d>
                      <m:d>
                        <m:dPr>
                          <m:ctrlPr>
                            <a:rPr lang="en-US" sz="3200" i="1">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𝑥</m:t>
                          </m:r>
                        </m:e>
                      </m:d>
                      <m:r>
                        <a:rPr lang="en-US" sz="3200" i="1">
                          <a:latin typeface="Cambria Math" panose="02040503050406030204" pitchFamily="18" charset="0"/>
                          <a:ea typeface="Cambria Math" panose="02040503050406030204" pitchFamily="18" charset="0"/>
                        </a:rPr>
                        <m:t>= </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r>
                            <a:rPr lang="en-US" sz="3200" i="1">
                              <a:latin typeface="Cambria Math" panose="02040503050406030204" pitchFamily="18" charset="0"/>
                              <a:ea typeface="Cambria Math" panose="02040503050406030204" pitchFamily="18" charset="0"/>
                            </a:rPr>
                            <m:t>𝜎</m:t>
                          </m:r>
                          <m:rad>
                            <m:radPr>
                              <m:degHide m:val="on"/>
                              <m:ctrlPr>
                                <a:rPr lang="en-US" sz="3200" i="1">
                                  <a:latin typeface="Cambria Math" panose="02040503050406030204" pitchFamily="18" charset="0"/>
                                  <a:ea typeface="Cambria Math" panose="02040503050406030204" pitchFamily="18" charset="0"/>
                                </a:rPr>
                              </m:ctrlPr>
                            </m:radPr>
                            <m:deg/>
                            <m:e>
                              <m:r>
                                <a:rPr lang="en-US" sz="3200" i="1">
                                  <a:latin typeface="Cambria Math" panose="02040503050406030204" pitchFamily="18" charset="0"/>
                                  <a:ea typeface="Cambria Math" panose="02040503050406030204" pitchFamily="18" charset="0"/>
                                </a:rPr>
                                <m:t>2</m:t>
                              </m:r>
                              <m:r>
                                <a:rPr lang="en-US" sz="3200" i="1">
                                  <a:latin typeface="Cambria Math" panose="02040503050406030204" pitchFamily="18" charset="0"/>
                                  <a:ea typeface="Cambria Math" panose="02040503050406030204" pitchFamily="18" charset="0"/>
                                </a:rPr>
                                <m:t>𝜋</m:t>
                              </m:r>
                            </m:e>
                          </m:rad>
                        </m:den>
                      </m:f>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𝑒</m:t>
                          </m:r>
                        </m:e>
                        <m:sup>
                          <m:r>
                            <a:rPr lang="en-US" sz="3200" i="1">
                              <a:latin typeface="Cambria Math" panose="02040503050406030204" pitchFamily="18" charset="0"/>
                              <a:ea typeface="Cambria Math" panose="02040503050406030204" pitchFamily="18" charset="0"/>
                            </a:rPr>
                            <m:t>−</m:t>
                          </m:r>
                          <m:f>
                            <m:fPr>
                              <m:ctrlPr>
                                <a:rPr lang="el-GR"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r>
                                <a:rPr lang="el-GR" sz="3200" i="1">
                                  <a:latin typeface="Cambria Math" panose="02040503050406030204" pitchFamily="18" charset="0"/>
                                  <a:ea typeface="Cambria Math" panose="02040503050406030204" pitchFamily="18" charset="0"/>
                                </a:rPr>
                                <m:t>2</m:t>
                              </m:r>
                            </m:den>
                          </m:f>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m:t>
                              </m:r>
                              <m:box>
                                <m:boxPr>
                                  <m:ctrlPr>
                                    <a:rPr lang="en-US" sz="3200" i="1">
                                      <a:latin typeface="Cambria Math" panose="02040503050406030204" pitchFamily="18" charset="0"/>
                                      <a:ea typeface="Cambria Math" panose="02040503050406030204" pitchFamily="18" charset="0"/>
                                    </a:rPr>
                                  </m:ctrlPr>
                                </m:boxPr>
                                <m:e>
                                  <m:argPr>
                                    <m:argSz m:val="-1"/>
                                  </m:argP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𝑥</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𝜇</m:t>
                                      </m:r>
                                    </m:num>
                                    <m:den>
                                      <m:r>
                                        <a:rPr lang="en-US" sz="3200" i="1">
                                          <a:latin typeface="Cambria Math" panose="02040503050406030204" pitchFamily="18" charset="0"/>
                                          <a:ea typeface="Cambria Math" panose="02040503050406030204" pitchFamily="18" charset="0"/>
                                        </a:rPr>
                                        <m:t>𝜎</m:t>
                                      </m:r>
                                    </m:den>
                                  </m:f>
                                </m:e>
                              </m:box>
                              <m:r>
                                <a:rPr lang="en-US" sz="3200" i="1">
                                  <a:latin typeface="Cambria Math" panose="02040503050406030204" pitchFamily="18" charset="0"/>
                                  <a:ea typeface="Cambria Math" panose="02040503050406030204" pitchFamily="18" charset="0"/>
                                </a:rPr>
                                <m:t>)</m:t>
                              </m:r>
                            </m:e>
                            <m:sup>
                              <m:r>
                                <a:rPr lang="en-US" sz="3200" i="1">
                                  <a:latin typeface="Cambria Math" panose="02040503050406030204" pitchFamily="18" charset="0"/>
                                  <a:ea typeface="Cambria Math" panose="02040503050406030204" pitchFamily="18" charset="0"/>
                                </a:rPr>
                                <m:t>2</m:t>
                              </m:r>
                            </m:sup>
                          </m:sSup>
                        </m:sup>
                      </m:sSup>
                    </m:oMath>
                  </m:oMathPara>
                </a14:m>
                <a:endParaRPr lang="en-US" sz="3200" dirty="0"/>
              </a:p>
            </p:txBody>
          </p:sp>
        </mc:Choice>
        <mc:Fallback xmlns="">
          <p:sp>
            <p:nvSpPr>
              <p:cNvPr id="5" name="TextBox 4">
                <a:extLst>
                  <a:ext uri="{FF2B5EF4-FFF2-40B4-BE49-F238E27FC236}">
                    <a16:creationId xmlns:a16="http://schemas.microsoft.com/office/drawing/2014/main" id="{5DBF857D-3931-7940-97F0-C9ADF81180DD}"/>
                  </a:ext>
                </a:extLst>
              </p:cNvPr>
              <p:cNvSpPr txBox="1">
                <a:spLocks noRot="1" noChangeAspect="1" noMove="1" noResize="1" noEditPoints="1" noAdjustHandles="1" noChangeArrowheads="1" noChangeShapeType="1" noTextEdit="1"/>
              </p:cNvSpPr>
              <p:nvPr/>
            </p:nvSpPr>
            <p:spPr>
              <a:xfrm>
                <a:off x="4855088" y="585215"/>
                <a:ext cx="4578472" cy="9875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19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12819-1FE7-C94F-AF3B-188694B673C5}"/>
              </a:ext>
            </a:extLst>
          </p:cNvPr>
          <p:cNvSpPr>
            <a:spLocks noGrp="1"/>
          </p:cNvSpPr>
          <p:nvPr>
            <p:ph type="title"/>
          </p:nvPr>
        </p:nvSpPr>
        <p:spPr/>
        <p:txBody>
          <a:bodyPr/>
          <a:lstStyle/>
          <a:p>
            <a:r>
              <a:rPr lang="en-US" dirty="0"/>
              <a:t>Example: M-Step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D4C5B43-A1C1-2742-8F7F-9587B8B84FF9}"/>
                  </a:ext>
                </a:extLst>
              </p:cNvPr>
              <p:cNvSpPr>
                <a:spLocks noGrp="1"/>
              </p:cNvSpPr>
              <p:nvPr>
                <p:ph idx="1"/>
              </p:nvPr>
            </p:nvSpPr>
            <p:spPr/>
            <p:txBody>
              <a:bodyPr/>
              <a:lstStyle/>
              <a:p>
                <a:pPr>
                  <a:buClr>
                    <a:schemeClr val="bg1"/>
                  </a:buClr>
                </a:pP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𝜋</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e>
                        </m:nary>
                      </m:num>
                      <m:den>
                        <m:r>
                          <a:rPr lang="en-US" i="1">
                            <a:latin typeface="Cambria Math" panose="02040503050406030204" pitchFamily="18" charset="0"/>
                            <a:ea typeface="Cambria Math" panose="02040503050406030204" pitchFamily="18" charset="0"/>
                          </a:rPr>
                          <m:t>𝑁</m:t>
                        </m:r>
                      </m:den>
                    </m:f>
                  </m:oMath>
                </a14:m>
                <a:endParaRPr lang="en-US" dirty="0"/>
              </a:p>
              <a:p>
                <a:pPr>
                  <a:buClr>
                    <a:schemeClr val="bg1"/>
                  </a:buClr>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dirty="0">
                            <a:latin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sSub>
                              <m:sSubPr>
                                <m:ctrlPr>
                                  <a:rPr lang="en-US" i="1">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𝑛</m:t>
                                </m:r>
                              </m:sub>
                            </m:sSub>
                          </m:e>
                        </m:nary>
                      </m:num>
                      <m:den>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e>
                        </m:nary>
                      </m:den>
                    </m:f>
                  </m:oMath>
                </a14:m>
                <a:endParaRPr lang="en-US" dirty="0"/>
              </a:p>
              <a:p>
                <a:pPr>
                  <a:buClr>
                    <a:schemeClr val="bg1"/>
                  </a:buClr>
                </a:pP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l-GR" b="1" i="1" dirty="0">
                            <a:latin typeface="Cambria Math" panose="02040503050406030204" pitchFamily="18" charset="0"/>
                            <a:ea typeface="Cambria Math" panose="02040503050406030204" pitchFamily="18" charset="0"/>
                          </a:rPr>
                          <m:t>𝜮</m:t>
                        </m:r>
                      </m:e>
                      <m:sub>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US"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𝑘</m:t>
                        </m:r>
                      </m:sub>
                      <m:sup>
                        <m:r>
                          <a:rPr lang="en-US" b="0" i="1" smtClean="0">
                            <a:latin typeface="Cambria Math" panose="02040503050406030204" pitchFamily="18" charset="0"/>
                            <a:ea typeface="Cambria Math" panose="02040503050406030204" pitchFamily="18" charset="0"/>
                          </a:rPr>
                          <m:t>2</m:t>
                        </m:r>
                      </m:sup>
                    </m:sSubSup>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sSup>
                              <m:sSupPr>
                                <m:ctrlPr>
                                  <a:rPr lang="en-US" i="1" dirty="0">
                                    <a:latin typeface="Cambria Math" panose="02040503050406030204" pitchFamily="18" charset="0"/>
                                    <a:ea typeface="Cambria Math" panose="02040503050406030204" pitchFamily="18" charset="0"/>
                                  </a:rPr>
                                </m:ctrlPr>
                              </m:sSupPr>
                              <m:e>
                                <m:d>
                                  <m:dPr>
                                    <m:ctrlPr>
                                      <a:rPr lang="en-US" b="1" i="1" dirty="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b="1" i="1" dirty="0">
                                            <a:latin typeface="Cambria Math" panose="02040503050406030204" pitchFamily="18" charset="0"/>
                                            <a:ea typeface="Cambria Math" panose="02040503050406030204" pitchFamily="18" charset="0"/>
                                          </a:rPr>
                                          <m:t>𝒙</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dirty="0">
                                            <a:latin typeface="Cambria Math" panose="02040503050406030204" pitchFamily="18" charset="0"/>
                                          </a:rPr>
                                          <m:t>𝜇</m:t>
                                        </m:r>
                                      </m:e>
                                      <m:sub>
                                        <m:r>
                                          <a:rPr lang="en-US" i="1">
                                            <a:latin typeface="Cambria Math" panose="02040503050406030204" pitchFamily="18" charset="0"/>
                                            <a:ea typeface="Cambria Math" panose="02040503050406030204" pitchFamily="18" charset="0"/>
                                          </a:rPr>
                                          <m:t>𝑘</m:t>
                                        </m:r>
                                      </m:sub>
                                    </m:sSub>
                                  </m:e>
                                </m:d>
                              </m:e>
                              <m:sup>
                                <m:r>
                                  <a:rPr lang="en-US" b="0" i="1" dirty="0" smtClean="0">
                                    <a:latin typeface="Cambria Math" panose="02040503050406030204" pitchFamily="18" charset="0"/>
                                    <a:ea typeface="Cambria Math" panose="02040503050406030204" pitchFamily="18" charset="0"/>
                                  </a:rPr>
                                  <m:t>2</m:t>
                                </m:r>
                              </m:sup>
                            </m:sSup>
                          </m:e>
                        </m:nary>
                      </m:num>
                      <m:den>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𝑝</m:t>
                                </m:r>
                              </m:e>
                              <m:sub>
                                <m: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𝑛</m:t>
                                </m:r>
                              </m:sub>
                            </m:sSub>
                          </m:e>
                        </m:nary>
                      </m:den>
                    </m:f>
                    <m:r>
                      <a:rPr lang="en-US" i="1">
                        <a:latin typeface="Cambria Math" panose="02040503050406030204" pitchFamily="18" charset="0"/>
                        <a:ea typeface="Cambria Math" panose="02040503050406030204" pitchFamily="18" charset="0"/>
                      </a:rPr>
                      <m:t> </m:t>
                    </m:r>
                  </m:oMath>
                </a14:m>
                <a:endParaRPr lang="en-US" i="1" dirty="0">
                  <a:latin typeface="Cambria Math" panose="02040503050406030204" pitchFamily="18" charset="0"/>
                  <a:ea typeface="Cambria Math" panose="02040503050406030204" pitchFamily="18" charset="0"/>
                </a:endParaRPr>
              </a:p>
              <a:p>
                <a14:m>
                  <m:oMath xmlns:m="http://schemas.openxmlformats.org/officeDocument/2006/math">
                    <m:r>
                      <a:rPr lang="en-US" smtClean="0">
                        <a:latin typeface="Cambria Math" panose="02040503050406030204" pitchFamily="18" charset="0"/>
                      </a:rPr>
                      <m:t>𝜋</m:t>
                    </m:r>
                    <m:r>
                      <a:rPr lang="en-US" smtClean="0">
                        <a:latin typeface="Cambria Math" panose="02040503050406030204" pitchFamily="18" charset="0"/>
                      </a:rPr>
                      <m:t>=</m:t>
                    </m:r>
                    <m:r>
                      <m:rPr>
                        <m:nor/>
                      </m:rPr>
                      <a:rPr lang="en-US" b="0" i="0" smtClean="0"/>
                      <m:t>(</m:t>
                    </m:r>
                    <m:r>
                      <m:rPr>
                        <m:nor/>
                      </m:rPr>
                      <a:rPr lang="en-US" dirty="0"/>
                      <m:t>0.43636994</m:t>
                    </m:r>
                    <m:r>
                      <m:rPr>
                        <m:nor/>
                      </m:rPr>
                      <a:rPr lang="en-US" b="0" i="0" dirty="0" smtClean="0"/>
                      <m:t>,</m:t>
                    </m:r>
                    <m:r>
                      <m:rPr>
                        <m:nor/>
                      </m:rPr>
                      <a:rPr lang="en-US" dirty="0"/>
                      <m:t> </m:t>
                    </m:r>
                    <m:r>
                      <m:rPr>
                        <m:nor/>
                      </m:rPr>
                      <a:rPr lang="en-US" b="0" i="0" dirty="0" smtClean="0"/>
                      <m:t> </m:t>
                    </m:r>
                    <m:r>
                      <m:rPr>
                        <m:nor/>
                      </m:rPr>
                      <a:rPr lang="en-US" dirty="0"/>
                      <m:t>0.56363006</m:t>
                    </m:r>
                    <m:r>
                      <m:rPr>
                        <m:nor/>
                      </m:rPr>
                      <a:rPr lang="en-US" b="0" i="0" dirty="0" smtClean="0"/>
                      <m:t>)</m:t>
                    </m:r>
                  </m:oMath>
                </a14:m>
                <a:endParaRPr lang="en-US" dirty="0"/>
              </a:p>
              <a:p>
                <a14:m>
                  <m:oMath xmlns:m="http://schemas.openxmlformats.org/officeDocument/2006/math">
                    <m:r>
                      <a:rPr lang="en-US" dirty="0">
                        <a:latin typeface="Cambria Math" panose="02040503050406030204" pitchFamily="18" charset="0"/>
                      </a:rPr>
                      <m:t>𝜇</m:t>
                    </m:r>
                    <m:r>
                      <a:rPr lang="en-US">
                        <a:latin typeface="Cambria Math" panose="02040503050406030204" pitchFamily="18" charset="0"/>
                      </a:rPr>
                      <m:t>=</m:t>
                    </m:r>
                    <m:r>
                      <m:rPr>
                        <m:nor/>
                      </m:rPr>
                      <a:rPr lang="en-US" b="0" i="0" dirty="0" smtClean="0"/>
                      <m:t>(</m:t>
                    </m:r>
                    <m:r>
                      <m:rPr>
                        <m:nor/>
                      </m:rPr>
                      <a:rPr lang="en-US" dirty="0"/>
                      <m:t>2.21825403</m:t>
                    </m:r>
                    <m:r>
                      <m:rPr>
                        <m:nor/>
                      </m:rPr>
                      <a:rPr lang="en-US" b="0" i="0" dirty="0" smtClean="0"/>
                      <m:t>,</m:t>
                    </m:r>
                    <m:r>
                      <m:rPr>
                        <m:nor/>
                      </m:rPr>
                      <a:rPr lang="en-US" dirty="0"/>
                      <m:t> </m:t>
                    </m:r>
                    <m:r>
                      <m:rPr>
                        <m:nor/>
                      </m:rPr>
                      <a:rPr lang="en-US" b="0" i="0" dirty="0" smtClean="0"/>
                      <m:t> </m:t>
                    </m:r>
                    <m:r>
                      <m:rPr>
                        <m:nor/>
                      </m:rPr>
                      <a:rPr lang="en-US" dirty="0"/>
                      <m:t>6.26655828</m:t>
                    </m:r>
                    <m:r>
                      <m:rPr>
                        <m:nor/>
                      </m:rPr>
                      <a:rPr lang="en-US" b="0" i="0" dirty="0" smtClean="0"/>
                      <m:t>)</m:t>
                    </m:r>
                  </m:oMath>
                </a14:m>
                <a:endParaRPr lang="en-US" dirty="0"/>
              </a:p>
              <a:p>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a:latin typeface="Cambria Math" panose="02040503050406030204" pitchFamily="18" charset="0"/>
                      </a:rPr>
                      <m:t>=</m:t>
                    </m:r>
                    <m:r>
                      <m:rPr>
                        <m:nor/>
                      </m:rPr>
                      <a:rPr lang="en-US" b="0" i="0" dirty="0" smtClean="0"/>
                      <m:t>(</m:t>
                    </m:r>
                    <m:r>
                      <m:rPr>
                        <m:nor/>
                      </m:rPr>
                      <a:rPr lang="en-US" dirty="0"/>
                      <m:t>2.05925882</m:t>
                    </m:r>
                    <m:r>
                      <m:rPr>
                        <m:nor/>
                      </m:rPr>
                      <a:rPr lang="en-US" b="0" i="0" dirty="0" smtClean="0"/>
                      <m:t>,</m:t>
                    </m:r>
                    <m:r>
                      <m:rPr>
                        <m:nor/>
                      </m:rPr>
                      <a:rPr lang="en-US" dirty="0"/>
                      <m:t> 3.55829869</m:t>
                    </m:r>
                  </m:oMath>
                </a14:m>
                <a:r>
                  <a:rPr lang="en-US" dirty="0"/>
                  <a:t>)</a:t>
                </a:r>
              </a:p>
              <a:p>
                <a:endParaRPr lang="en-US" dirty="0"/>
              </a:p>
              <a:p>
                <a:pPr lvl="1"/>
                <a:endParaRPr lang="en-US" dirty="0"/>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9D4C5B43-A1C1-2742-8F7F-9587B8B84FF9}"/>
                  </a:ext>
                </a:extLst>
              </p:cNvPr>
              <p:cNvSpPr>
                <a:spLocks noGrp="1" noRot="1" noChangeAspect="1" noMove="1" noResize="1" noEditPoints="1" noAdjustHandles="1" noChangeArrowheads="1" noChangeShapeType="1" noTextEdit="1"/>
              </p:cNvSpPr>
              <p:nvPr>
                <p:ph idx="1"/>
              </p:nvPr>
            </p:nvSpPr>
            <p:spPr>
              <a:blipFill>
                <a:blip r:embed="rId3"/>
                <a:stretch>
                  <a:fillRect l="-1503" t="-95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49B82C0-B4B7-C64F-B8BE-0CC63324D1D0}"/>
              </a:ext>
            </a:extLst>
          </p:cNvPr>
          <p:cNvSpPr>
            <a:spLocks noGrp="1"/>
          </p:cNvSpPr>
          <p:nvPr>
            <p:ph type="sldNum" sz="quarter" idx="12"/>
          </p:nvPr>
        </p:nvSpPr>
        <p:spPr/>
        <p:txBody>
          <a:bodyPr/>
          <a:lstStyle/>
          <a:p>
            <a:fld id="{CCF77436-EC8C-4AA7-8F7E-35D67B363DD7}" type="slidenum">
              <a:rPr lang="en-US" smtClean="0"/>
              <a:pPr/>
              <a:t>102</a:t>
            </a:fld>
            <a:endParaRPr lang="en-US" dirty="0"/>
          </a:p>
        </p:txBody>
      </p:sp>
    </p:spTree>
    <p:extLst>
      <p:ext uri="{BB962C8B-B14F-4D97-AF65-F5344CB8AC3E}">
        <p14:creationId xmlns:p14="http://schemas.microsoft.com/office/powerpoint/2010/main" val="1355155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79AE-CA0F-425A-9E1C-EF05B42557DA}"/>
              </a:ext>
            </a:extLst>
          </p:cNvPr>
          <p:cNvSpPr>
            <a:spLocks noGrp="1"/>
          </p:cNvSpPr>
          <p:nvPr>
            <p:ph type="title"/>
          </p:nvPr>
        </p:nvSpPr>
        <p:spPr/>
        <p:txBody>
          <a:bodyPr/>
          <a:lstStyle/>
          <a:p>
            <a:r>
              <a:rPr lang="en-US" dirty="0"/>
              <a:t>Quiz</a:t>
            </a:r>
          </a:p>
        </p:txBody>
      </p:sp>
      <p:graphicFrame>
        <p:nvGraphicFramePr>
          <p:cNvPr id="21" name="Content Placeholder 35">
            <a:extLst>
              <a:ext uri="{FF2B5EF4-FFF2-40B4-BE49-F238E27FC236}">
                <a16:creationId xmlns:a16="http://schemas.microsoft.com/office/drawing/2014/main" id="{5877D470-8CAD-4138-B024-764D083C2B28}"/>
              </a:ext>
            </a:extLst>
          </p:cNvPr>
          <p:cNvGraphicFramePr>
            <a:graphicFrameLocks noGrp="1"/>
          </p:cNvGraphicFramePr>
          <p:nvPr>
            <p:ph idx="1"/>
          </p:nvPr>
        </p:nvGraphicFramePr>
        <p:xfrm>
          <a:off x="6590150" y="2877740"/>
          <a:ext cx="2869912" cy="1554480"/>
        </p:xfrm>
        <a:graphic>
          <a:graphicData uri="http://schemas.openxmlformats.org/drawingml/2006/table">
            <a:tbl>
              <a:tblPr firstRow="1" bandRow="1">
                <a:tableStyleId>{93296810-A885-4BE3-A3E7-6D5BEEA58F35}</a:tableStyleId>
              </a:tblPr>
              <a:tblGrid>
                <a:gridCol w="1535430">
                  <a:extLst>
                    <a:ext uri="{9D8B030D-6E8A-4147-A177-3AD203B41FA5}">
                      <a16:colId xmlns:a16="http://schemas.microsoft.com/office/drawing/2014/main" val="2070660150"/>
                    </a:ext>
                  </a:extLst>
                </a:gridCol>
                <a:gridCol w="1334482">
                  <a:extLst>
                    <a:ext uri="{9D8B030D-6E8A-4147-A177-3AD203B41FA5}">
                      <a16:colId xmlns:a16="http://schemas.microsoft.com/office/drawing/2014/main" val="2575645751"/>
                    </a:ext>
                  </a:extLst>
                </a:gridCol>
              </a:tblGrid>
              <a:tr h="370840">
                <a:tc>
                  <a:txBody>
                    <a:bodyPr/>
                    <a:lstStyle/>
                    <a:p>
                      <a:endParaRPr lang="en-US" sz="2800" dirty="0">
                        <a:latin typeface="Candara" panose="020E0502030303020204" pitchFamily="34" charset="0"/>
                      </a:endParaRPr>
                    </a:p>
                  </a:txBody>
                  <a:tcPr/>
                </a:tc>
                <a:tc>
                  <a:txBody>
                    <a:bodyPr/>
                    <a:lstStyle/>
                    <a:p>
                      <a:pPr algn="ctr"/>
                      <a:r>
                        <a:rPr lang="en-US" sz="2800" dirty="0">
                          <a:latin typeface="Candara" panose="020E0502030303020204" pitchFamily="34" charset="0"/>
                        </a:rPr>
                        <a:t>A/B</a:t>
                      </a:r>
                    </a:p>
                  </a:txBody>
                  <a:tcPr/>
                </a:tc>
                <a:extLst>
                  <a:ext uri="{0D108BD9-81ED-4DB2-BD59-A6C34878D82A}">
                    <a16:rowId xmlns:a16="http://schemas.microsoft.com/office/drawing/2014/main" val="29886171"/>
                  </a:ext>
                </a:extLst>
              </a:tr>
              <a:tr h="370840">
                <a:tc>
                  <a:txBody>
                    <a:bodyPr/>
                    <a:lstStyle/>
                    <a:p>
                      <a:r>
                        <a:rPr lang="en-US" sz="2800" dirty="0">
                          <a:latin typeface="Candara" panose="020E0502030303020204" pitchFamily="34" charset="0"/>
                        </a:rPr>
                        <a:t>K-Means</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256665732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latin typeface="Candara" panose="020E0502030303020204" pitchFamily="34" charset="0"/>
                        </a:rPr>
                        <a:t>EM</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4261301722"/>
                  </a:ext>
                </a:extLst>
              </a:tr>
            </a:tbl>
          </a:graphicData>
        </a:graphic>
      </p:graphicFrame>
      <p:sp>
        <p:nvSpPr>
          <p:cNvPr id="4" name="Slide Number Placeholder 3">
            <a:extLst>
              <a:ext uri="{FF2B5EF4-FFF2-40B4-BE49-F238E27FC236}">
                <a16:creationId xmlns:a16="http://schemas.microsoft.com/office/drawing/2014/main" id="{23136C4E-4AB9-413D-8F17-3A9D7BD6DD5A}"/>
              </a:ext>
            </a:extLst>
          </p:cNvPr>
          <p:cNvSpPr>
            <a:spLocks noGrp="1"/>
          </p:cNvSpPr>
          <p:nvPr>
            <p:ph type="sldNum" sz="quarter" idx="12"/>
          </p:nvPr>
        </p:nvSpPr>
        <p:spPr/>
        <p:txBody>
          <a:bodyPr/>
          <a:lstStyle/>
          <a:p>
            <a:pPr>
              <a:defRPr/>
            </a:pPr>
            <a:fld id="{CCF77436-EC8C-4AA7-8F7E-35D67B363DD7}" type="slidenum">
              <a:rPr lang="en-US" smtClean="0"/>
              <a:pPr>
                <a:defRPr/>
              </a:pPr>
              <a:t>103</a:t>
            </a:fld>
            <a:endParaRPr lang="en-US" dirty="0"/>
          </a:p>
        </p:txBody>
      </p:sp>
      <p:sp>
        <p:nvSpPr>
          <p:cNvPr id="6" name="Oval 5">
            <a:extLst>
              <a:ext uri="{FF2B5EF4-FFF2-40B4-BE49-F238E27FC236}">
                <a16:creationId xmlns:a16="http://schemas.microsoft.com/office/drawing/2014/main" id="{36F8C090-1A7B-4E11-902C-45FE7E56A435}"/>
              </a:ext>
            </a:extLst>
          </p:cNvPr>
          <p:cNvSpPr/>
          <p:nvPr/>
        </p:nvSpPr>
        <p:spPr>
          <a:xfrm>
            <a:off x="5217181" y="2576512"/>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8D4708BA-9C49-4BE8-BE8D-075EF6D1A9FA}"/>
              </a:ext>
            </a:extLst>
          </p:cNvPr>
          <p:cNvSpPr/>
          <p:nvPr/>
        </p:nvSpPr>
        <p:spPr>
          <a:xfrm>
            <a:off x="2890456" y="257078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Oval 7">
            <a:extLst>
              <a:ext uri="{FF2B5EF4-FFF2-40B4-BE49-F238E27FC236}">
                <a16:creationId xmlns:a16="http://schemas.microsoft.com/office/drawing/2014/main" id="{198FA11A-07DD-4130-A78F-C8CD9C45CA50}"/>
              </a:ext>
            </a:extLst>
          </p:cNvPr>
          <p:cNvSpPr/>
          <p:nvPr/>
        </p:nvSpPr>
        <p:spPr>
          <a:xfrm>
            <a:off x="2946719" y="43521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0" name="Graphic 9" descr="Star">
            <a:extLst>
              <a:ext uri="{FF2B5EF4-FFF2-40B4-BE49-F238E27FC236}">
                <a16:creationId xmlns:a16="http://schemas.microsoft.com/office/drawing/2014/main" id="{769E4FFD-ACA6-4315-B3DB-6A75864E4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841" y="3386279"/>
            <a:ext cx="303551" cy="303551"/>
          </a:xfrm>
          <a:prstGeom prst="rect">
            <a:avLst/>
          </a:prstGeom>
        </p:spPr>
      </p:pic>
      <p:sp>
        <p:nvSpPr>
          <p:cNvPr id="11" name="Oval 10">
            <a:extLst>
              <a:ext uri="{FF2B5EF4-FFF2-40B4-BE49-F238E27FC236}">
                <a16:creationId xmlns:a16="http://schemas.microsoft.com/office/drawing/2014/main" id="{B43103F5-3C66-4BCC-960D-376257C31C4A}"/>
              </a:ext>
            </a:extLst>
          </p:cNvPr>
          <p:cNvSpPr/>
          <p:nvPr/>
        </p:nvSpPr>
        <p:spPr>
          <a:xfrm>
            <a:off x="5235469" y="4374832"/>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2" name="Rectangle 11">
            <a:extLst>
              <a:ext uri="{FF2B5EF4-FFF2-40B4-BE49-F238E27FC236}">
                <a16:creationId xmlns:a16="http://schemas.microsoft.com/office/drawing/2014/main" id="{14EEE7E8-011E-4118-99D9-AF32B1B28F86}"/>
              </a:ext>
            </a:extLst>
          </p:cNvPr>
          <p:cNvSpPr/>
          <p:nvPr/>
        </p:nvSpPr>
        <p:spPr>
          <a:xfrm>
            <a:off x="3444015" y="3576272"/>
            <a:ext cx="465192" cy="523220"/>
          </a:xfrm>
          <a:prstGeom prst="rect">
            <a:avLst/>
          </a:prstGeom>
        </p:spPr>
        <p:txBody>
          <a:bodyPr wrap="none">
            <a:spAutoFit/>
          </a:bodyPr>
          <a:lstStyle/>
          <a:p>
            <a:r>
              <a:rPr lang="en-US" sz="2800" dirty="0">
                <a:latin typeface="Candara" panose="020E0502030303020204" pitchFamily="34" charset="0"/>
              </a:rPr>
              <a:t>C</a:t>
            </a:r>
            <a:r>
              <a:rPr lang="en-US" sz="2800" baseline="-25000" dirty="0">
                <a:latin typeface="Candara" panose="020E0502030303020204" pitchFamily="34" charset="0"/>
              </a:rPr>
              <a:t>1</a:t>
            </a:r>
          </a:p>
        </p:txBody>
      </p:sp>
      <p:pic>
        <p:nvPicPr>
          <p:cNvPr id="13" name="Graphic 12" descr="Star">
            <a:extLst>
              <a:ext uri="{FF2B5EF4-FFF2-40B4-BE49-F238E27FC236}">
                <a16:creationId xmlns:a16="http://schemas.microsoft.com/office/drawing/2014/main" id="{7AB1A532-09AD-4D32-BEB1-624962AE52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70793" y="3392375"/>
            <a:ext cx="303551" cy="303551"/>
          </a:xfrm>
          <a:prstGeom prst="rect">
            <a:avLst/>
          </a:prstGeom>
        </p:spPr>
      </p:pic>
      <p:pic>
        <p:nvPicPr>
          <p:cNvPr id="14" name="Graphic 13" descr="Star">
            <a:extLst>
              <a:ext uri="{FF2B5EF4-FFF2-40B4-BE49-F238E27FC236}">
                <a16:creationId xmlns:a16="http://schemas.microsoft.com/office/drawing/2014/main" id="{C36263DD-F3DE-4759-B015-DC02437D811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3593" y="3386279"/>
            <a:ext cx="303551" cy="303551"/>
          </a:xfrm>
          <a:prstGeom prst="rect">
            <a:avLst/>
          </a:prstGeom>
        </p:spPr>
      </p:pic>
      <p:pic>
        <p:nvPicPr>
          <p:cNvPr id="15" name="Graphic 14" descr="Star">
            <a:extLst>
              <a:ext uri="{FF2B5EF4-FFF2-40B4-BE49-F238E27FC236}">
                <a16:creationId xmlns:a16="http://schemas.microsoft.com/office/drawing/2014/main" id="{CB3C8C9A-0F3A-4CEC-AF17-932B20EDD4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68390" y="3387922"/>
            <a:ext cx="303551" cy="303551"/>
          </a:xfrm>
          <a:prstGeom prst="rect">
            <a:avLst/>
          </a:prstGeom>
        </p:spPr>
      </p:pic>
      <p:sp>
        <p:nvSpPr>
          <p:cNvPr id="16" name="Rectangle 15">
            <a:extLst>
              <a:ext uri="{FF2B5EF4-FFF2-40B4-BE49-F238E27FC236}">
                <a16:creationId xmlns:a16="http://schemas.microsoft.com/office/drawing/2014/main" id="{5BBE4F22-3B2D-45BC-96C8-32F575CC242A}"/>
              </a:ext>
            </a:extLst>
          </p:cNvPr>
          <p:cNvSpPr/>
          <p:nvPr/>
        </p:nvSpPr>
        <p:spPr>
          <a:xfrm>
            <a:off x="4558409" y="3519600"/>
            <a:ext cx="503664" cy="523220"/>
          </a:xfrm>
          <a:prstGeom prst="rect">
            <a:avLst/>
          </a:prstGeom>
        </p:spPr>
        <p:txBody>
          <a:bodyPr wrap="none">
            <a:spAutoFit/>
          </a:bodyPr>
          <a:lstStyle/>
          <a:p>
            <a:r>
              <a:rPr lang="en-US" sz="2800" dirty="0">
                <a:latin typeface="Candara" panose="020E0502030303020204" pitchFamily="34" charset="0"/>
              </a:rPr>
              <a:t>C</a:t>
            </a:r>
            <a:r>
              <a:rPr lang="en-US" sz="2800" baseline="-25000" dirty="0">
                <a:latin typeface="Candara" panose="020E0502030303020204" pitchFamily="34" charset="0"/>
              </a:rPr>
              <a:t>2</a:t>
            </a:r>
          </a:p>
        </p:txBody>
      </p:sp>
      <p:sp>
        <p:nvSpPr>
          <p:cNvPr id="3" name="Rectangle 2">
            <a:extLst>
              <a:ext uri="{FF2B5EF4-FFF2-40B4-BE49-F238E27FC236}">
                <a16:creationId xmlns:a16="http://schemas.microsoft.com/office/drawing/2014/main" id="{C281AC53-C8B2-4BAD-97F0-8F918DBBF41F}"/>
              </a:ext>
            </a:extLst>
          </p:cNvPr>
          <p:cNvSpPr/>
          <p:nvPr/>
        </p:nvSpPr>
        <p:spPr>
          <a:xfrm>
            <a:off x="2769743" y="3035285"/>
            <a:ext cx="373820" cy="461665"/>
          </a:xfrm>
          <a:prstGeom prst="rect">
            <a:avLst/>
          </a:prstGeom>
        </p:spPr>
        <p:txBody>
          <a:bodyPr wrap="none">
            <a:spAutoFit/>
          </a:bodyPr>
          <a:lstStyle/>
          <a:p>
            <a:r>
              <a:rPr lang="en-US" sz="2400" dirty="0">
                <a:latin typeface="Candara" panose="020E0502030303020204" pitchFamily="34" charset="0"/>
              </a:rPr>
              <a:t>A</a:t>
            </a:r>
          </a:p>
        </p:txBody>
      </p:sp>
      <p:sp>
        <p:nvSpPr>
          <p:cNvPr id="17" name="Rectangle 16">
            <a:extLst>
              <a:ext uri="{FF2B5EF4-FFF2-40B4-BE49-F238E27FC236}">
                <a16:creationId xmlns:a16="http://schemas.microsoft.com/office/drawing/2014/main" id="{7CB8B469-B850-4491-942D-26ED830E5470}"/>
              </a:ext>
            </a:extLst>
          </p:cNvPr>
          <p:cNvSpPr/>
          <p:nvPr/>
        </p:nvSpPr>
        <p:spPr>
          <a:xfrm>
            <a:off x="3251327" y="3041381"/>
            <a:ext cx="365806" cy="461665"/>
          </a:xfrm>
          <a:prstGeom prst="rect">
            <a:avLst/>
          </a:prstGeom>
        </p:spPr>
        <p:txBody>
          <a:bodyPr wrap="none">
            <a:spAutoFit/>
          </a:bodyPr>
          <a:lstStyle/>
          <a:p>
            <a:r>
              <a:rPr lang="en-US" sz="2400" dirty="0">
                <a:latin typeface="Candara" panose="020E0502030303020204" pitchFamily="34" charset="0"/>
              </a:rPr>
              <a:t>B</a:t>
            </a:r>
          </a:p>
        </p:txBody>
      </p:sp>
      <p:sp>
        <p:nvSpPr>
          <p:cNvPr id="9" name="Rectangle 8">
            <a:extLst>
              <a:ext uri="{FF2B5EF4-FFF2-40B4-BE49-F238E27FC236}">
                <a16:creationId xmlns:a16="http://schemas.microsoft.com/office/drawing/2014/main" id="{252B3BB0-5BDF-4637-9335-A7F9C171A3AD}"/>
              </a:ext>
            </a:extLst>
          </p:cNvPr>
          <p:cNvSpPr/>
          <p:nvPr/>
        </p:nvSpPr>
        <p:spPr>
          <a:xfrm>
            <a:off x="6590150" y="1650132"/>
            <a:ext cx="3745156" cy="1077218"/>
          </a:xfrm>
          <a:prstGeom prst="rect">
            <a:avLst/>
          </a:prstGeom>
        </p:spPr>
        <p:txBody>
          <a:bodyPr wrap="square">
            <a:spAutoFit/>
          </a:bodyPr>
          <a:lstStyle/>
          <a:p>
            <a:pPr marL="11113"/>
            <a:r>
              <a:rPr lang="en-US" sz="3200" dirty="0">
                <a:latin typeface="Candara" panose="020E0502030303020204" pitchFamily="34" charset="0"/>
              </a:rPr>
              <a:t>Will C1 most likely move to A or B?</a:t>
            </a:r>
          </a:p>
        </p:txBody>
      </p:sp>
      <p:sp>
        <p:nvSpPr>
          <p:cNvPr id="22" name="Rectangle 21">
            <a:extLst>
              <a:ext uri="{FF2B5EF4-FFF2-40B4-BE49-F238E27FC236}">
                <a16:creationId xmlns:a16="http://schemas.microsoft.com/office/drawing/2014/main" id="{0DEDD301-08B1-4FB8-8819-0B008254E967}"/>
              </a:ext>
            </a:extLst>
          </p:cNvPr>
          <p:cNvSpPr/>
          <p:nvPr/>
        </p:nvSpPr>
        <p:spPr>
          <a:xfrm>
            <a:off x="8572928" y="3404616"/>
            <a:ext cx="405880" cy="523220"/>
          </a:xfrm>
          <a:prstGeom prst="rect">
            <a:avLst/>
          </a:prstGeom>
        </p:spPr>
        <p:txBody>
          <a:bodyPr wrap="none">
            <a:spAutoFit/>
          </a:bodyPr>
          <a:lstStyle/>
          <a:p>
            <a:r>
              <a:rPr lang="en-US" sz="2800" dirty="0">
                <a:solidFill>
                  <a:srgbClr val="7030A0"/>
                </a:solidFill>
                <a:latin typeface="Candara" panose="020E0502030303020204" pitchFamily="34" charset="0"/>
                <a:cs typeface="Calibri" panose="020F0502020204030204" pitchFamily="34" charset="0"/>
              </a:rPr>
              <a:t>A</a:t>
            </a:r>
          </a:p>
        </p:txBody>
      </p:sp>
      <p:sp>
        <p:nvSpPr>
          <p:cNvPr id="23" name="Rectangle 22">
            <a:extLst>
              <a:ext uri="{FF2B5EF4-FFF2-40B4-BE49-F238E27FC236}">
                <a16:creationId xmlns:a16="http://schemas.microsoft.com/office/drawing/2014/main" id="{F3400659-6729-47E0-A4D9-E709A8943D82}"/>
              </a:ext>
            </a:extLst>
          </p:cNvPr>
          <p:cNvSpPr/>
          <p:nvPr/>
        </p:nvSpPr>
        <p:spPr>
          <a:xfrm>
            <a:off x="8591216" y="3861816"/>
            <a:ext cx="394660" cy="523220"/>
          </a:xfrm>
          <a:prstGeom prst="rect">
            <a:avLst/>
          </a:prstGeom>
        </p:spPr>
        <p:txBody>
          <a:bodyPr wrap="none">
            <a:spAutoFit/>
          </a:bodyPr>
          <a:lstStyle/>
          <a:p>
            <a:r>
              <a:rPr lang="en-US" sz="2800" dirty="0">
                <a:solidFill>
                  <a:srgbClr val="7030A0"/>
                </a:solidFill>
                <a:latin typeface="Candara" panose="020E0502030303020204" pitchFamily="34" charset="0"/>
                <a:cs typeface="Calibri" panose="020F0502020204030204" pitchFamily="34" charset="0"/>
              </a:rPr>
              <a:t>B</a:t>
            </a:r>
          </a:p>
        </p:txBody>
      </p:sp>
    </p:spTree>
    <p:extLst>
      <p:ext uri="{BB962C8B-B14F-4D97-AF65-F5344CB8AC3E}">
        <p14:creationId xmlns:p14="http://schemas.microsoft.com/office/powerpoint/2010/main" val="2168154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C616-B172-6B53-BF9B-0F4030145736}"/>
              </a:ext>
            </a:extLst>
          </p:cNvPr>
          <p:cNvSpPr>
            <a:spLocks noGrp="1"/>
          </p:cNvSpPr>
          <p:nvPr>
            <p:ph type="title"/>
          </p:nvPr>
        </p:nvSpPr>
        <p:spPr/>
        <p:txBody>
          <a:bodyPr/>
          <a:lstStyle/>
          <a:p>
            <a:r>
              <a:rPr lang="en-US" dirty="0"/>
              <a:t>MACHINE LEARNING	</a:t>
            </a:r>
          </a:p>
        </p:txBody>
      </p:sp>
      <p:sp>
        <p:nvSpPr>
          <p:cNvPr id="3" name="Content Placeholder 2">
            <a:extLst>
              <a:ext uri="{FF2B5EF4-FFF2-40B4-BE49-F238E27FC236}">
                <a16:creationId xmlns:a16="http://schemas.microsoft.com/office/drawing/2014/main" id="{F8D4137D-39C2-8050-81BF-A781B8699B83}"/>
              </a:ext>
            </a:extLst>
          </p:cNvPr>
          <p:cNvSpPr>
            <a:spLocks noGrp="1"/>
          </p:cNvSpPr>
          <p:nvPr>
            <p:ph idx="1"/>
          </p:nvPr>
        </p:nvSpPr>
        <p:spPr/>
        <p:txBody>
          <a:bodyPr/>
          <a:lstStyle/>
          <a:p>
            <a:r>
              <a:rPr lang="en-US" dirty="0"/>
              <a:t>NOTE: Deep learning is just a branch of machine learning </a:t>
            </a:r>
            <a:r>
              <a:rPr lang="en-US" dirty="0">
                <a:sym typeface="Wingdings" panose="05000000000000000000" pitchFamily="2" charset="2"/>
              </a:rPr>
              <a:t> it is a tool used for machine learning (training models based on data)</a:t>
            </a:r>
          </a:p>
          <a:p>
            <a:r>
              <a:rPr lang="en-US" dirty="0">
                <a:sym typeface="Wingdings" panose="05000000000000000000" pitchFamily="2" charset="2"/>
              </a:rPr>
              <a:t>3 MAIN FACTORS NECESSARY FOR MACHIN LEARNING</a:t>
            </a:r>
          </a:p>
          <a:p>
            <a:r>
              <a:rPr lang="en-US" dirty="0">
                <a:sym typeface="Wingdings" panose="05000000000000000000" pitchFamily="2" charset="2"/>
              </a:rPr>
              <a:t>1) big data ( a lot of data!)</a:t>
            </a:r>
          </a:p>
          <a:p>
            <a:r>
              <a:rPr lang="en-US" dirty="0">
                <a:sym typeface="Wingdings" panose="05000000000000000000" pitchFamily="2" charset="2"/>
              </a:rPr>
              <a:t>2) GPU (Matrix calculations)</a:t>
            </a:r>
          </a:p>
          <a:p>
            <a:r>
              <a:rPr lang="en-US" dirty="0">
                <a:sym typeface="Wingdings" panose="05000000000000000000" pitchFamily="2" charset="2"/>
              </a:rPr>
              <a:t>3) Deep Neural Network with many, many neurons (this is why you need GPU).</a:t>
            </a:r>
          </a:p>
          <a:p>
            <a:endParaRPr lang="en-US" dirty="0"/>
          </a:p>
        </p:txBody>
      </p:sp>
      <p:sp>
        <p:nvSpPr>
          <p:cNvPr id="4" name="Slide Number Placeholder 3">
            <a:extLst>
              <a:ext uri="{FF2B5EF4-FFF2-40B4-BE49-F238E27FC236}">
                <a16:creationId xmlns:a16="http://schemas.microsoft.com/office/drawing/2014/main" id="{50CFA07F-1110-B70D-63FE-D72D721E6265}"/>
              </a:ext>
            </a:extLst>
          </p:cNvPr>
          <p:cNvSpPr>
            <a:spLocks noGrp="1"/>
          </p:cNvSpPr>
          <p:nvPr>
            <p:ph type="sldNum" sz="quarter" idx="12"/>
          </p:nvPr>
        </p:nvSpPr>
        <p:spPr/>
        <p:txBody>
          <a:bodyPr/>
          <a:lstStyle/>
          <a:p>
            <a:pPr>
              <a:defRPr/>
            </a:pPr>
            <a:fld id="{CCF77436-EC8C-4AA7-8F7E-35D67B363DD7}" type="slidenum">
              <a:rPr lang="en-US" smtClean="0"/>
              <a:pPr>
                <a:defRPr/>
              </a:pPr>
              <a:t>104</a:t>
            </a:fld>
            <a:endParaRPr lang="en-US" dirty="0"/>
          </a:p>
        </p:txBody>
      </p:sp>
    </p:spTree>
    <p:extLst>
      <p:ext uri="{BB962C8B-B14F-4D97-AF65-F5344CB8AC3E}">
        <p14:creationId xmlns:p14="http://schemas.microsoft.com/office/powerpoint/2010/main" val="120336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51924-DE82-43A6-A951-BDDCE37089D5}"/>
              </a:ext>
            </a:extLst>
          </p:cNvPr>
          <p:cNvSpPr>
            <a:spLocks noGrp="1"/>
          </p:cNvSpPr>
          <p:nvPr>
            <p:ph type="title"/>
          </p:nvPr>
        </p:nvSpPr>
        <p:spPr/>
        <p:txBody>
          <a:bodyPr>
            <a:normAutofit fontScale="90000"/>
          </a:bodyPr>
          <a:lstStyle/>
          <a:p>
            <a:r>
              <a:rPr lang="en-US" dirty="0"/>
              <a:t>MLE Parameter Learning: Categorical </a:t>
            </a:r>
            <a:br>
              <a:rPr lang="en-US" dirty="0"/>
            </a:br>
            <a:r>
              <a:rPr lang="en-US" dirty="0"/>
              <a:t>(or Generalized Bernoulli)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EF3147-6CB6-4F7F-8E78-959090DC2FFC}"/>
                  </a:ext>
                </a:extLst>
              </p:cNvPr>
              <p:cNvSpPr>
                <a:spLocks noGrp="1"/>
              </p:cNvSpPr>
              <p:nvPr>
                <p:ph idx="1"/>
              </p:nvPr>
            </p:nvSpPr>
            <p:spPr/>
            <p:txBody>
              <a:bodyPr/>
              <a:lstStyle/>
              <a:p>
                <a:r>
                  <a:rPr lang="en-US" dirty="0"/>
                  <a:t>A random variable can take on one of </a:t>
                </a:r>
                <a:r>
                  <a:rPr lang="en-US" i="1" dirty="0">
                    <a:solidFill>
                      <a:srgbClr val="7030A0"/>
                    </a:solidFill>
                  </a:rPr>
                  <a:t>M</a:t>
                </a:r>
                <a:r>
                  <a:rPr lang="en-US" dirty="0"/>
                  <a:t> possible categories</a:t>
                </a:r>
              </a:p>
              <a:p>
                <a:pPr lvl="1"/>
                <a14:m>
                  <m:oMath xmlns:m="http://schemas.openxmlformats.org/officeDocument/2006/math">
                    <m:sSub>
                      <m:sSubPr>
                        <m:ctrlPr>
                          <a:rPr lang="en-US" i="1" smtClean="0">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𝑚</m:t>
                        </m:r>
                      </m:sub>
                    </m:sSub>
                  </m:oMath>
                </a14:m>
                <a:r>
                  <a:rPr lang="en-US" dirty="0"/>
                  <a:t>: The probability of each Category </a:t>
                </a:r>
                <a:r>
                  <a:rPr lang="en-US" i="1" dirty="0">
                    <a:solidFill>
                      <a:srgbClr val="7030A0"/>
                    </a:solidFill>
                  </a:rPr>
                  <a:t>m</a:t>
                </a:r>
                <a:r>
                  <a:rPr lang="en-US" dirty="0"/>
                  <a:t>. </a:t>
                </a:r>
              </a:p>
              <a:p>
                <a:r>
                  <a:rPr lang="en-US" dirty="0"/>
                  <a:t>MLE of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𝑚</m:t>
                        </m:r>
                      </m:sub>
                    </m:sSub>
                  </m:oMath>
                </a14:m>
                <a:r>
                  <a:rPr lang="en-US" dirty="0"/>
                  <a:t>: </a:t>
                </a:r>
              </a:p>
              <a:p>
                <a:pPr lvl="1"/>
                <a14:m>
                  <m:oMath xmlns:m="http://schemas.openxmlformats.org/officeDocument/2006/math">
                    <m:sSubSup>
                      <m:sSubSupPr>
                        <m:ctrlPr>
                          <a:rPr lang="en-US" i="1" dirty="0">
                            <a:solidFill>
                              <a:srgbClr val="7030A0"/>
                            </a:solidFill>
                            <a:latin typeface="Cambria Math" panose="02040503050406030204" pitchFamily="18" charset="0"/>
                          </a:rPr>
                        </m:ctrlPr>
                      </m:sSubSupPr>
                      <m:e>
                        <m:r>
                          <a:rPr lang="en-US" b="0" i="1" dirty="0" smtClean="0">
                            <a:solidFill>
                              <a:srgbClr val="7030A0"/>
                            </a:solidFill>
                            <a:latin typeface="Cambria Math" panose="02040503050406030204" pitchFamily="18" charset="0"/>
                          </a:rPr>
                          <m:t>𝑝</m:t>
                        </m:r>
                      </m:e>
                      <m:sub>
                        <m:r>
                          <a:rPr lang="en-US" i="1" dirty="0">
                            <a:solidFill>
                              <a:srgbClr val="7030A0"/>
                            </a:solidFill>
                            <a:latin typeface="Cambria Math" panose="02040503050406030204" pitchFamily="18" charset="0"/>
                          </a:rPr>
                          <m:t>𝑚</m:t>
                        </m:r>
                      </m:sub>
                      <m:sup>
                        <m:r>
                          <a:rPr lang="en-US" i="1" dirty="0">
                            <a:solidFill>
                              <a:srgbClr val="7030A0"/>
                            </a:solidFill>
                            <a:latin typeface="Cambria Math" panose="02040503050406030204" pitchFamily="18" charset="0"/>
                          </a:rPr>
                          <m:t>∗</m:t>
                        </m:r>
                      </m:sup>
                    </m:sSubSup>
                    <m:r>
                      <a:rPr lang="en-US" i="1">
                        <a:solidFill>
                          <a:srgbClr val="7030A0"/>
                        </a:solidFill>
                        <a:latin typeface="Cambria Math" panose="02040503050406030204" pitchFamily="18" charset="0"/>
                      </a:rPr>
                      <m:t>=</m:t>
                    </m:r>
                    <m:f>
                      <m:fPr>
                        <m:ctrlPr>
                          <a:rPr lang="en-US" i="1">
                            <a:solidFill>
                              <a:srgbClr val="7030A0"/>
                            </a:solidFill>
                            <a:latin typeface="Cambria Math" panose="02040503050406030204" pitchFamily="18" charset="0"/>
                          </a:rPr>
                        </m:ctrlPr>
                      </m:fPr>
                      <m:num>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𝑚</m:t>
                            </m:r>
                          </m:sub>
                        </m:sSub>
                      </m:num>
                      <m:den>
                        <m:r>
                          <a:rPr lang="en-US" i="1">
                            <a:solidFill>
                              <a:srgbClr val="7030A0"/>
                            </a:solidFill>
                            <a:latin typeface="Cambria Math" panose="02040503050406030204" pitchFamily="18" charset="0"/>
                          </a:rPr>
                          <m:t>𝑁</m:t>
                        </m:r>
                      </m:den>
                    </m:f>
                    <m:r>
                      <a:rPr lang="en-US" i="1">
                        <a:solidFill>
                          <a:srgbClr val="7030A0"/>
                        </a:solidFill>
                        <a:latin typeface="Cambria Math" panose="02040503050406030204" pitchFamily="18" charset="0"/>
                      </a:rPr>
                      <m:t> </m:t>
                    </m:r>
                  </m:oMath>
                </a14:m>
                <a:endParaRPr lang="en-US" i="1" dirty="0">
                  <a:solidFill>
                    <a:srgbClr val="7030A0"/>
                  </a:solidFill>
                  <a:latin typeface="Cambria Math" panose="02040503050406030204" pitchFamily="18" charset="0"/>
                </a:endParaRPr>
              </a:p>
              <a:p>
                <a:pPr lvl="1"/>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𝑁</m:t>
                        </m:r>
                      </m:e>
                      <m:sub>
                        <m:r>
                          <a:rPr lang="en-US" i="1">
                            <a:solidFill>
                              <a:srgbClr val="7030A0"/>
                            </a:solidFill>
                            <a:latin typeface="Cambria Math" panose="02040503050406030204" pitchFamily="18" charset="0"/>
                          </a:rPr>
                          <m:t>𝑚</m:t>
                        </m:r>
                      </m:sub>
                    </m:sSub>
                  </m:oMath>
                </a14:m>
                <a:r>
                  <a:rPr lang="en-US" dirty="0"/>
                  <a:t> is the occurrence of data in Category </a:t>
                </a:r>
                <a:r>
                  <a:rPr lang="en-US" i="1" dirty="0">
                    <a:solidFill>
                      <a:srgbClr val="7030A0"/>
                    </a:solidFill>
                  </a:rPr>
                  <a:t>m</a:t>
                </a:r>
                <a:r>
                  <a:rPr lang="en-US" dirty="0"/>
                  <a:t>. </a:t>
                </a:r>
              </a:p>
              <a:p>
                <a:pPr lvl="1"/>
                <a14:m>
                  <m:oMath xmlns:m="http://schemas.openxmlformats.org/officeDocument/2006/math">
                    <m:r>
                      <a:rPr lang="en-US" i="1">
                        <a:solidFill>
                          <a:srgbClr val="7030A0"/>
                        </a:solidFill>
                        <a:latin typeface="Cambria Math" panose="02040503050406030204" pitchFamily="18" charset="0"/>
                      </a:rPr>
                      <m:t>𝑁</m:t>
                    </m:r>
                    <m:r>
                      <a:rPr lang="en-US" i="1">
                        <a:solidFill>
                          <a:srgbClr val="7030A0"/>
                        </a:solidFill>
                        <a:latin typeface="Cambria Math" panose="02040503050406030204" pitchFamily="18" charset="0"/>
                      </a:rPr>
                      <m:t> </m:t>
                    </m:r>
                  </m:oMath>
                </a14:m>
                <a:r>
                  <a:rPr lang="en-US" dirty="0"/>
                  <a:t>is the total number of data items.</a:t>
                </a:r>
              </a:p>
            </p:txBody>
          </p:sp>
        </mc:Choice>
        <mc:Fallback xmlns="">
          <p:sp>
            <p:nvSpPr>
              <p:cNvPr id="3" name="Content Placeholder 2">
                <a:extLst>
                  <a:ext uri="{FF2B5EF4-FFF2-40B4-BE49-F238E27FC236}">
                    <a16:creationId xmlns:a16="http://schemas.microsoft.com/office/drawing/2014/main" id="{91EF3147-6CB6-4F7F-8E78-959090DC2FFC}"/>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F252758-5406-49C1-8E48-081E69FB139E}"/>
              </a:ext>
            </a:extLst>
          </p:cNvPr>
          <p:cNvSpPr>
            <a:spLocks noGrp="1"/>
          </p:cNvSpPr>
          <p:nvPr>
            <p:ph type="sldNum" sz="quarter" idx="12"/>
          </p:nvPr>
        </p:nvSpPr>
        <p:spPr/>
        <p:txBody>
          <a:bodyPr/>
          <a:lstStyle/>
          <a:p>
            <a:pPr>
              <a:defRPr/>
            </a:pPr>
            <a:fld id="{CCF77436-EC8C-4AA7-8F7E-35D67B363DD7}" type="slidenum">
              <a:rPr lang="en-US" smtClean="0"/>
              <a:pPr>
                <a:defRPr/>
              </a:pPr>
              <a:t>11</a:t>
            </a:fld>
            <a:endParaRPr lang="en-US" dirty="0"/>
          </a:p>
        </p:txBody>
      </p:sp>
    </p:spTree>
    <p:extLst>
      <p:ext uri="{BB962C8B-B14F-4D97-AF65-F5344CB8AC3E}">
        <p14:creationId xmlns:p14="http://schemas.microsoft.com/office/powerpoint/2010/main" val="7408417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Learning Markov Chain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811167"/>
            <a:ext cx="10972800" cy="3742035"/>
          </a:xfrm>
        </p:spPr>
        <p:txBody>
          <a:bodyPr>
            <a:normAutofit/>
          </a:bodyPr>
          <a:lstStyle/>
          <a:p>
            <a:pPr marL="11113" indent="0">
              <a:buNone/>
            </a:pPr>
            <a:r>
              <a:rPr lang="en-US" sz="2800" dirty="0"/>
              <a:t>Given the sequence: r s s s r s r</a:t>
            </a:r>
          </a:p>
          <a:p>
            <a:r>
              <a:rPr lang="en-US" sz="2800" dirty="0"/>
              <a:t>P(r) = 1: on the 1</a:t>
            </a:r>
            <a:r>
              <a:rPr lang="en-US" sz="2800" baseline="30000" dirty="0"/>
              <a:t>st</a:t>
            </a:r>
            <a:r>
              <a:rPr lang="en-US" sz="2800" dirty="0"/>
              <a:t> day</a:t>
            </a:r>
          </a:p>
          <a:p>
            <a:r>
              <a:rPr lang="en-US" sz="2800" dirty="0"/>
              <a:t>P(</a:t>
            </a:r>
            <a:r>
              <a:rPr lang="en-US" sz="2800" dirty="0" err="1"/>
              <a:t>s|s</a:t>
            </a:r>
            <a:r>
              <a:rPr lang="en-US" sz="2800" dirty="0"/>
              <a:t>) = 1/2</a:t>
            </a:r>
          </a:p>
          <a:p>
            <a:r>
              <a:rPr lang="en-US" sz="2800" dirty="0"/>
              <a:t>P(</a:t>
            </a:r>
            <a:r>
              <a:rPr lang="en-US" sz="2800" dirty="0" err="1"/>
              <a:t>r|s</a:t>
            </a:r>
            <a:r>
              <a:rPr lang="en-US" sz="2800" dirty="0"/>
              <a:t>) = 1/2</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12</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3147312" y="1600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0" name="Rectangle 19">
            <a:extLst>
              <a:ext uri="{FF2B5EF4-FFF2-40B4-BE49-F238E27FC236}">
                <a16:creationId xmlns:a16="http://schemas.microsoft.com/office/drawing/2014/main" id="{76D74458-C7EC-A049-8D60-D5326B9677C3}"/>
              </a:ext>
            </a:extLst>
          </p:cNvPr>
          <p:cNvSpPr/>
          <p:nvPr/>
        </p:nvSpPr>
        <p:spPr>
          <a:xfrm>
            <a:off x="5026533" y="1219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1" name="Rectangle 20">
            <a:extLst>
              <a:ext uri="{FF2B5EF4-FFF2-40B4-BE49-F238E27FC236}">
                <a16:creationId xmlns:a16="http://schemas.microsoft.com/office/drawing/2014/main" id="{8797661F-F3CE-1A4A-9F70-EFABBCB26650}"/>
              </a:ext>
            </a:extLst>
          </p:cNvPr>
          <p:cNvSpPr/>
          <p:nvPr/>
        </p:nvSpPr>
        <p:spPr>
          <a:xfrm>
            <a:off x="5055074" y="1981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3A95E072-08B5-E846-ACFD-F76045DFBF2A}"/>
              </a:ext>
            </a:extLst>
          </p:cNvPr>
          <p:cNvSpPr/>
          <p:nvPr/>
        </p:nvSpPr>
        <p:spPr>
          <a:xfrm>
            <a:off x="6707623" y="1600200"/>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270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Quiz</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94714"/>
            <a:ext cx="10972800" cy="3858488"/>
          </a:xfrm>
        </p:spPr>
        <p:txBody>
          <a:bodyPr>
            <a:normAutofit/>
          </a:bodyPr>
          <a:lstStyle/>
          <a:p>
            <a:pPr marL="11113" indent="0">
              <a:buNone/>
            </a:pPr>
            <a:r>
              <a:rPr lang="en-US" sz="2800" dirty="0"/>
              <a:t>Given the sequence: s s s s s r s s s r r</a:t>
            </a:r>
          </a:p>
          <a:p>
            <a:r>
              <a:rPr lang="en-US" sz="2800" dirty="0"/>
              <a:t>P(r) = ?</a:t>
            </a:r>
          </a:p>
          <a:p>
            <a:r>
              <a:rPr lang="en-US" sz="2800" dirty="0"/>
              <a:t>P(</a:t>
            </a:r>
            <a:r>
              <a:rPr lang="en-US" sz="2800" dirty="0" err="1"/>
              <a:t>s|s</a:t>
            </a:r>
            <a:r>
              <a:rPr lang="en-US" sz="2800" dirty="0"/>
              <a:t>) = ?</a:t>
            </a:r>
          </a:p>
          <a:p>
            <a:r>
              <a:rPr lang="en-US" sz="2800" dirty="0"/>
              <a:t>P(</a:t>
            </a:r>
            <a:r>
              <a:rPr lang="en-US" sz="2800" dirty="0" err="1"/>
              <a:t>r|s</a:t>
            </a:r>
            <a:r>
              <a:rPr lang="en-US" sz="2800" dirty="0"/>
              <a:t>) = ?</a:t>
            </a:r>
          </a:p>
          <a:p>
            <a:r>
              <a:rPr lang="en-US" sz="2800" dirty="0"/>
              <a:t>P(</a:t>
            </a:r>
            <a:r>
              <a:rPr lang="en-US" sz="2800" dirty="0" err="1"/>
              <a:t>s|r</a:t>
            </a:r>
            <a:r>
              <a:rPr lang="en-US" sz="2800" dirty="0"/>
              <a:t>) = ?</a:t>
            </a:r>
          </a:p>
          <a:p>
            <a:r>
              <a:rPr lang="en-US" sz="2800" dirty="0"/>
              <a:t>P(</a:t>
            </a:r>
            <a:r>
              <a:rPr lang="en-US" sz="2800" dirty="0" err="1"/>
              <a:t>r|r</a:t>
            </a:r>
            <a:r>
              <a:rPr lang="en-US" sz="2800" dirty="0"/>
              <a:t>) = ?</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13</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3147312" y="1600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0" name="Rectangle 19">
            <a:extLst>
              <a:ext uri="{FF2B5EF4-FFF2-40B4-BE49-F238E27FC236}">
                <a16:creationId xmlns:a16="http://schemas.microsoft.com/office/drawing/2014/main" id="{76D74458-C7EC-A049-8D60-D5326B9677C3}"/>
              </a:ext>
            </a:extLst>
          </p:cNvPr>
          <p:cNvSpPr/>
          <p:nvPr/>
        </p:nvSpPr>
        <p:spPr>
          <a:xfrm>
            <a:off x="5026533" y="1219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1" name="Rectangle 20">
            <a:extLst>
              <a:ext uri="{FF2B5EF4-FFF2-40B4-BE49-F238E27FC236}">
                <a16:creationId xmlns:a16="http://schemas.microsoft.com/office/drawing/2014/main" id="{8797661F-F3CE-1A4A-9F70-EFABBCB26650}"/>
              </a:ext>
            </a:extLst>
          </p:cNvPr>
          <p:cNvSpPr/>
          <p:nvPr/>
        </p:nvSpPr>
        <p:spPr>
          <a:xfrm>
            <a:off x="5055074" y="1981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3A95E072-08B5-E846-ACFD-F76045DFBF2A}"/>
              </a:ext>
            </a:extLst>
          </p:cNvPr>
          <p:cNvSpPr/>
          <p:nvPr/>
        </p:nvSpPr>
        <p:spPr>
          <a:xfrm>
            <a:off x="6707623" y="1600200"/>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7672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Solution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56614"/>
            <a:ext cx="10972800" cy="3896588"/>
          </a:xfrm>
        </p:spPr>
        <p:txBody>
          <a:bodyPr>
            <a:normAutofit/>
          </a:bodyPr>
          <a:lstStyle/>
          <a:p>
            <a:pPr marL="11113" indent="0">
              <a:buNone/>
            </a:pPr>
            <a:r>
              <a:rPr lang="en-US" sz="2800" dirty="0"/>
              <a:t>Given the sequence: s s s s s r s s s r r</a:t>
            </a:r>
          </a:p>
          <a:p>
            <a:r>
              <a:rPr lang="en-US" sz="2800" dirty="0"/>
              <a:t>P(r) = 0</a:t>
            </a:r>
          </a:p>
          <a:p>
            <a:r>
              <a:rPr lang="en-US" sz="2800" dirty="0"/>
              <a:t>P(</a:t>
            </a:r>
            <a:r>
              <a:rPr lang="en-US" sz="2800" dirty="0" err="1"/>
              <a:t>s|s</a:t>
            </a:r>
            <a:r>
              <a:rPr lang="en-US" sz="2800" dirty="0"/>
              <a:t>) = 3/4</a:t>
            </a:r>
          </a:p>
          <a:p>
            <a:r>
              <a:rPr lang="en-US" sz="2800" dirty="0"/>
              <a:t>P(</a:t>
            </a:r>
            <a:r>
              <a:rPr lang="en-US" sz="2800" dirty="0" err="1"/>
              <a:t>r|s</a:t>
            </a:r>
            <a:r>
              <a:rPr lang="en-US" sz="2800" dirty="0"/>
              <a:t>) = 1/4</a:t>
            </a:r>
          </a:p>
          <a:p>
            <a:r>
              <a:rPr lang="en-US" sz="2800" dirty="0"/>
              <a:t>P(</a:t>
            </a:r>
            <a:r>
              <a:rPr lang="en-US" sz="2800" dirty="0" err="1"/>
              <a:t>s|r</a:t>
            </a:r>
            <a:r>
              <a:rPr lang="en-US" sz="2800" dirty="0"/>
              <a:t>) = 1/2</a:t>
            </a:r>
          </a:p>
          <a:p>
            <a:r>
              <a:rPr lang="en-US" sz="2800" dirty="0"/>
              <a:t>P(</a:t>
            </a:r>
            <a:r>
              <a:rPr lang="en-US" sz="2800" dirty="0" err="1"/>
              <a:t>r|r</a:t>
            </a:r>
            <a:r>
              <a:rPr lang="en-US" sz="2800" dirty="0"/>
              <a:t>) = 1/2</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14</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3147312" y="1600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0" name="Rectangle 19">
            <a:extLst>
              <a:ext uri="{FF2B5EF4-FFF2-40B4-BE49-F238E27FC236}">
                <a16:creationId xmlns:a16="http://schemas.microsoft.com/office/drawing/2014/main" id="{76D74458-C7EC-A049-8D60-D5326B9677C3}"/>
              </a:ext>
            </a:extLst>
          </p:cNvPr>
          <p:cNvSpPr/>
          <p:nvPr/>
        </p:nvSpPr>
        <p:spPr>
          <a:xfrm>
            <a:off x="5026533" y="1219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1" name="Rectangle 20">
            <a:extLst>
              <a:ext uri="{FF2B5EF4-FFF2-40B4-BE49-F238E27FC236}">
                <a16:creationId xmlns:a16="http://schemas.microsoft.com/office/drawing/2014/main" id="{8797661F-F3CE-1A4A-9F70-EFABBCB26650}"/>
              </a:ext>
            </a:extLst>
          </p:cNvPr>
          <p:cNvSpPr/>
          <p:nvPr/>
        </p:nvSpPr>
        <p:spPr>
          <a:xfrm>
            <a:off x="5055074" y="1981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3A95E072-08B5-E846-ACFD-F76045DFBF2A}"/>
              </a:ext>
            </a:extLst>
          </p:cNvPr>
          <p:cNvSpPr/>
          <p:nvPr/>
        </p:nvSpPr>
        <p:spPr>
          <a:xfrm>
            <a:off x="6707623" y="1600200"/>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3057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a:xfrm>
            <a:off x="609600" y="76200"/>
            <a:ext cx="10972800" cy="987552"/>
          </a:xfrm>
        </p:spPr>
        <p:txBody>
          <a:bodyPr>
            <a:normAutofit/>
          </a:bodyPr>
          <a:lstStyle/>
          <a:p>
            <a:r>
              <a:rPr lang="en-US" dirty="0"/>
              <a:t>Learning Markov Chain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881524"/>
            <a:ext cx="10972800" cy="3671676"/>
          </a:xfrm>
        </p:spPr>
        <p:txBody>
          <a:bodyPr>
            <a:normAutofit lnSpcReduction="10000"/>
          </a:bodyPr>
          <a:lstStyle/>
          <a:p>
            <a:pPr marL="11113" indent="0">
              <a:buNone/>
            </a:pPr>
            <a:r>
              <a:rPr lang="en-US" dirty="0"/>
              <a:t>Given the sequence: r s s s s</a:t>
            </a:r>
          </a:p>
          <a:p>
            <a:r>
              <a:rPr lang="en-US" dirty="0"/>
              <a:t>P(r) = 1</a:t>
            </a:r>
          </a:p>
          <a:p>
            <a:r>
              <a:rPr lang="en-US" dirty="0"/>
              <a:t>P(</a:t>
            </a:r>
            <a:r>
              <a:rPr lang="en-US" dirty="0" err="1"/>
              <a:t>s|s</a:t>
            </a:r>
            <a:r>
              <a:rPr lang="en-US" dirty="0"/>
              <a:t>) = 3/3 = 1</a:t>
            </a:r>
          </a:p>
          <a:p>
            <a:r>
              <a:rPr lang="en-US" dirty="0"/>
              <a:t>P(</a:t>
            </a:r>
            <a:r>
              <a:rPr lang="en-US" dirty="0" err="1"/>
              <a:t>r|s</a:t>
            </a:r>
            <a:r>
              <a:rPr lang="en-US" dirty="0"/>
              <a:t>) = 0/3 = 0</a:t>
            </a:r>
          </a:p>
          <a:p>
            <a:r>
              <a:rPr lang="en-US" dirty="0"/>
              <a:t>P(</a:t>
            </a:r>
            <a:r>
              <a:rPr lang="en-US" dirty="0" err="1"/>
              <a:t>s|r</a:t>
            </a:r>
            <a:r>
              <a:rPr lang="en-US" dirty="0"/>
              <a:t>) = 1/1 = 1</a:t>
            </a:r>
          </a:p>
          <a:p>
            <a:r>
              <a:rPr lang="en-US" dirty="0"/>
              <a:t>P(</a:t>
            </a:r>
            <a:r>
              <a:rPr lang="en-US" dirty="0" err="1"/>
              <a:t>r|r</a:t>
            </a:r>
            <a:r>
              <a:rPr lang="en-US" dirty="0"/>
              <a:t>) = 0/1 = 0</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15</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3147312" y="1600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0" name="Rectangle 19">
            <a:extLst>
              <a:ext uri="{FF2B5EF4-FFF2-40B4-BE49-F238E27FC236}">
                <a16:creationId xmlns:a16="http://schemas.microsoft.com/office/drawing/2014/main" id="{76D74458-C7EC-A049-8D60-D5326B9677C3}"/>
              </a:ext>
            </a:extLst>
          </p:cNvPr>
          <p:cNvSpPr/>
          <p:nvPr/>
        </p:nvSpPr>
        <p:spPr>
          <a:xfrm>
            <a:off x="5026533" y="1219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1" name="Rectangle 20">
            <a:extLst>
              <a:ext uri="{FF2B5EF4-FFF2-40B4-BE49-F238E27FC236}">
                <a16:creationId xmlns:a16="http://schemas.microsoft.com/office/drawing/2014/main" id="{8797661F-F3CE-1A4A-9F70-EFABBCB26650}"/>
              </a:ext>
            </a:extLst>
          </p:cNvPr>
          <p:cNvSpPr/>
          <p:nvPr/>
        </p:nvSpPr>
        <p:spPr>
          <a:xfrm>
            <a:off x="5055074" y="1981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3A95E072-08B5-E846-ACFD-F76045DFBF2A}"/>
              </a:ext>
            </a:extLst>
          </p:cNvPr>
          <p:cNvSpPr/>
          <p:nvPr/>
        </p:nvSpPr>
        <p:spPr>
          <a:xfrm>
            <a:off x="6707623" y="1600200"/>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8592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Laplace Smoothing with 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p:txBody>
              <a:bodyPr>
                <a:normAutofit/>
              </a:bodyPr>
              <a:lstStyle/>
              <a:p>
                <a:r>
                  <a:rPr lang="en-US" dirty="0"/>
                  <a:t>We can use Bayesian learning with some prior information for categorical distribution model.</a:t>
                </a:r>
              </a:p>
              <a:p>
                <a:r>
                  <a:rPr lang="en-US" dirty="0"/>
                  <a:t>MLE of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𝑝</m:t>
                        </m:r>
                      </m:e>
                      <m:sub>
                        <m:r>
                          <a:rPr lang="en-US" i="1">
                            <a:solidFill>
                              <a:srgbClr val="7030A0"/>
                            </a:solidFill>
                            <a:latin typeface="Cambria Math" panose="02040503050406030204" pitchFamily="18" charset="0"/>
                          </a:rPr>
                          <m:t>𝑚</m:t>
                        </m:r>
                      </m:sub>
                    </m:sSub>
                  </m:oMath>
                </a14:m>
                <a:r>
                  <a:rPr lang="en-US" dirty="0"/>
                  <a:t> under Laplace Smoothing with </a:t>
                </a:r>
                <a:r>
                  <a:rPr lang="en-US" i="1" dirty="0">
                    <a:solidFill>
                      <a:srgbClr val="7030A0"/>
                    </a:solidFill>
                  </a:rPr>
                  <a:t>k</a:t>
                </a:r>
                <a:r>
                  <a:rPr lang="en-US" dirty="0"/>
                  <a:t>:</a:t>
                </a:r>
              </a:p>
              <a:p>
                <a:pPr lvl="1"/>
                <a14:m>
                  <m:oMath xmlns:m="http://schemas.openxmlformats.org/officeDocument/2006/math">
                    <m:sSubSup>
                      <m:sSubSupPr>
                        <m:ctrlPr>
                          <a:rPr lang="en-US" sz="3200" i="1" dirty="0">
                            <a:solidFill>
                              <a:srgbClr val="7030A0"/>
                            </a:solidFill>
                            <a:latin typeface="Cambria Math" panose="02040503050406030204" pitchFamily="18" charset="0"/>
                          </a:rPr>
                        </m:ctrlPr>
                      </m:sSubSupPr>
                      <m:e>
                        <m:r>
                          <a:rPr lang="en-US" sz="3200" i="1" dirty="0">
                            <a:solidFill>
                              <a:srgbClr val="7030A0"/>
                            </a:solidFill>
                            <a:latin typeface="Cambria Math" panose="02040503050406030204" pitchFamily="18" charset="0"/>
                          </a:rPr>
                          <m:t>𝑝</m:t>
                        </m:r>
                      </m:e>
                      <m:sub>
                        <m:r>
                          <a:rPr lang="en-US" sz="3200" i="1" dirty="0">
                            <a:solidFill>
                              <a:srgbClr val="7030A0"/>
                            </a:solidFill>
                            <a:latin typeface="Cambria Math" panose="02040503050406030204" pitchFamily="18" charset="0"/>
                          </a:rPr>
                          <m:t>𝑚</m:t>
                        </m:r>
                      </m:sub>
                      <m:sup>
                        <m:r>
                          <a:rPr lang="en-US" sz="3200" i="1" dirty="0">
                            <a:solidFill>
                              <a:srgbClr val="7030A0"/>
                            </a:solidFill>
                            <a:latin typeface="Cambria Math" panose="02040503050406030204" pitchFamily="18" charset="0"/>
                          </a:rPr>
                          <m:t>∗</m:t>
                        </m:r>
                      </m:sup>
                    </m:sSubSup>
                    <m:r>
                      <a:rPr lang="en-US" sz="3200" i="1">
                        <a:solidFill>
                          <a:srgbClr val="7030A0"/>
                        </a:solidFill>
                        <a:latin typeface="Cambria Math" panose="02040503050406030204" pitchFamily="18" charset="0"/>
                      </a:rPr>
                      <m:t>=</m:t>
                    </m:r>
                    <m:f>
                      <m:fPr>
                        <m:ctrlPr>
                          <a:rPr lang="en-US" sz="3200" i="1" dirty="0">
                            <a:solidFill>
                              <a:srgbClr val="7030A0"/>
                            </a:solidFill>
                            <a:latin typeface="Cambria Math" panose="02040503050406030204" pitchFamily="18" charset="0"/>
                            <a:ea typeface="Cambria Math" panose="02040503050406030204" pitchFamily="18" charset="0"/>
                          </a:rPr>
                        </m:ctrlPr>
                      </m:fPr>
                      <m:num>
                        <m:sSub>
                          <m:sSubPr>
                            <m:ctrlPr>
                              <a:rPr lang="en-US" sz="3200" i="1" dirty="0">
                                <a:solidFill>
                                  <a:srgbClr val="7030A0"/>
                                </a:solidFill>
                                <a:latin typeface="Cambria Math" panose="02040503050406030204" pitchFamily="18" charset="0"/>
                                <a:ea typeface="Cambria Math" panose="02040503050406030204" pitchFamily="18" charset="0"/>
                              </a:rPr>
                            </m:ctrlPr>
                          </m:sSubPr>
                          <m:e>
                            <m:r>
                              <a:rPr lang="en-US" sz="3200" i="1" dirty="0">
                                <a:solidFill>
                                  <a:srgbClr val="7030A0"/>
                                </a:solidFill>
                                <a:latin typeface="Cambria Math" panose="02040503050406030204" pitchFamily="18" charset="0"/>
                                <a:ea typeface="Cambria Math" panose="02040503050406030204" pitchFamily="18" charset="0"/>
                              </a:rPr>
                              <m:t>𝑁</m:t>
                            </m:r>
                          </m:e>
                          <m:sub>
                            <m:r>
                              <a:rPr lang="en-US" sz="3200" i="1" dirty="0">
                                <a:solidFill>
                                  <a:srgbClr val="7030A0"/>
                                </a:solidFill>
                                <a:latin typeface="Cambria Math" panose="02040503050406030204" pitchFamily="18" charset="0"/>
                                <a:ea typeface="Cambria Math" panose="02040503050406030204" pitchFamily="18" charset="0"/>
                              </a:rPr>
                              <m:t>𝑚</m:t>
                            </m:r>
                          </m:sub>
                        </m:sSub>
                        <m:r>
                          <a:rPr lang="en-US" sz="3200" i="1" dirty="0">
                            <a:solidFill>
                              <a:srgbClr val="7030A0"/>
                            </a:solidFill>
                            <a:latin typeface="Cambria Math" panose="02040503050406030204" pitchFamily="18" charset="0"/>
                            <a:ea typeface="Cambria Math" panose="02040503050406030204" pitchFamily="18" charset="0"/>
                          </a:rPr>
                          <m:t>+</m:t>
                        </m:r>
                        <m:r>
                          <a:rPr lang="en-US" sz="3200" i="1" dirty="0">
                            <a:solidFill>
                              <a:srgbClr val="7030A0"/>
                            </a:solidFill>
                            <a:latin typeface="Cambria Math" panose="02040503050406030204" pitchFamily="18" charset="0"/>
                            <a:ea typeface="Cambria Math" panose="02040503050406030204" pitchFamily="18" charset="0"/>
                          </a:rPr>
                          <m:t>𝑘</m:t>
                        </m:r>
                      </m:num>
                      <m:den>
                        <m:r>
                          <a:rPr lang="en-US" sz="3200" i="1" dirty="0">
                            <a:solidFill>
                              <a:srgbClr val="7030A0"/>
                            </a:solidFill>
                            <a:latin typeface="Cambria Math" panose="02040503050406030204" pitchFamily="18" charset="0"/>
                            <a:ea typeface="Cambria Math" panose="02040503050406030204" pitchFamily="18" charset="0"/>
                          </a:rPr>
                          <m:t>𝑁</m:t>
                        </m:r>
                        <m:r>
                          <a:rPr lang="en-US" sz="3200" i="1" dirty="0">
                            <a:solidFill>
                              <a:srgbClr val="7030A0"/>
                            </a:solidFill>
                            <a:latin typeface="Cambria Math" panose="02040503050406030204" pitchFamily="18" charset="0"/>
                            <a:ea typeface="Cambria Math" panose="02040503050406030204" pitchFamily="18" charset="0"/>
                          </a:rPr>
                          <m:t>+</m:t>
                        </m:r>
                        <m:r>
                          <a:rPr lang="en-US" sz="3200" i="1" dirty="0">
                            <a:solidFill>
                              <a:srgbClr val="7030A0"/>
                            </a:solidFill>
                            <a:latin typeface="Cambria Math" panose="02040503050406030204" pitchFamily="18" charset="0"/>
                            <a:ea typeface="Cambria Math" panose="02040503050406030204" pitchFamily="18" charset="0"/>
                          </a:rPr>
                          <m:t>𝑘</m:t>
                        </m:r>
                        <m:r>
                          <a:rPr lang="en-US" sz="3200" i="1" dirty="0">
                            <a:solidFill>
                              <a:srgbClr val="7030A0"/>
                            </a:solidFill>
                            <a:latin typeface="Cambria Math" panose="02040503050406030204" pitchFamily="18" charset="0"/>
                            <a:ea typeface="Cambria Math" panose="02040503050406030204" pitchFamily="18" charset="0"/>
                          </a:rPr>
                          <m:t>∗</m:t>
                        </m:r>
                        <m:r>
                          <a:rPr lang="en-US" sz="3200" i="1" dirty="0">
                            <a:solidFill>
                              <a:srgbClr val="7030A0"/>
                            </a:solidFill>
                            <a:latin typeface="Cambria Math" panose="02040503050406030204" pitchFamily="18" charset="0"/>
                            <a:ea typeface="Cambria Math" panose="02040503050406030204" pitchFamily="18" charset="0"/>
                          </a:rPr>
                          <m:t>𝑀</m:t>
                        </m:r>
                      </m:den>
                    </m:f>
                  </m:oMath>
                </a14:m>
                <a:endParaRPr lang="en-US" sz="3200" i="1" dirty="0">
                  <a:solidFill>
                    <a:srgbClr val="7030A0"/>
                  </a:solidFill>
                  <a:latin typeface="Cambria Math" panose="02040503050406030204" pitchFamily="18" charset="0"/>
                </a:endParaRPr>
              </a:p>
              <a:p>
                <a:pPr lvl="1"/>
                <a14:m>
                  <m:oMath xmlns:m="http://schemas.openxmlformats.org/officeDocument/2006/math">
                    <m:sSub>
                      <m:sSubPr>
                        <m:ctrlPr>
                          <a:rPr lang="en-US" sz="3200" i="1">
                            <a:solidFill>
                              <a:srgbClr val="7030A0"/>
                            </a:solidFill>
                            <a:latin typeface="Cambria Math" panose="02040503050406030204" pitchFamily="18" charset="0"/>
                          </a:rPr>
                        </m:ctrlPr>
                      </m:sSubPr>
                      <m:e>
                        <m:r>
                          <a:rPr lang="en-US" sz="3200" i="1">
                            <a:solidFill>
                              <a:srgbClr val="7030A0"/>
                            </a:solidFill>
                            <a:latin typeface="Cambria Math" panose="02040503050406030204" pitchFamily="18" charset="0"/>
                          </a:rPr>
                          <m:t>𝑁</m:t>
                        </m:r>
                      </m:e>
                      <m:sub>
                        <m:r>
                          <a:rPr lang="en-US" sz="3200" i="1">
                            <a:solidFill>
                              <a:srgbClr val="7030A0"/>
                            </a:solidFill>
                            <a:latin typeface="Cambria Math" panose="02040503050406030204" pitchFamily="18" charset="0"/>
                          </a:rPr>
                          <m:t>𝑚</m:t>
                        </m:r>
                      </m:sub>
                    </m:sSub>
                  </m:oMath>
                </a14:m>
                <a:r>
                  <a:rPr lang="en-US" sz="3200" dirty="0"/>
                  <a:t> is the occurrence of data in Category </a:t>
                </a:r>
                <a:r>
                  <a:rPr lang="en-US" sz="3200" i="1" dirty="0">
                    <a:solidFill>
                      <a:srgbClr val="7030A0"/>
                    </a:solidFill>
                  </a:rPr>
                  <a:t>m</a:t>
                </a:r>
                <a:r>
                  <a:rPr lang="en-US" sz="3200" dirty="0"/>
                  <a:t>. </a:t>
                </a:r>
              </a:p>
              <a:p>
                <a:pPr lvl="1"/>
                <a14:m>
                  <m:oMath xmlns:m="http://schemas.openxmlformats.org/officeDocument/2006/math">
                    <m:r>
                      <a:rPr lang="en-US" sz="3200" i="1">
                        <a:solidFill>
                          <a:srgbClr val="7030A0"/>
                        </a:solidFill>
                        <a:latin typeface="Cambria Math" panose="02040503050406030204" pitchFamily="18" charset="0"/>
                      </a:rPr>
                      <m:t>𝑁</m:t>
                    </m:r>
                    <m:r>
                      <a:rPr lang="en-US" sz="3200" i="1">
                        <a:solidFill>
                          <a:srgbClr val="7030A0"/>
                        </a:solidFill>
                        <a:latin typeface="Cambria Math" panose="02040503050406030204" pitchFamily="18" charset="0"/>
                      </a:rPr>
                      <m:t> </m:t>
                    </m:r>
                  </m:oMath>
                </a14:m>
                <a:r>
                  <a:rPr lang="en-US" sz="3200" dirty="0"/>
                  <a:t>is the total number of data items.</a:t>
                </a:r>
              </a:p>
              <a:p>
                <a:pPr lvl="1"/>
                <a:r>
                  <a:rPr lang="en-US" sz="3200" i="1" dirty="0">
                    <a:solidFill>
                      <a:srgbClr val="7030A0"/>
                    </a:solidFill>
                    <a:latin typeface="Cambria Math" panose="02040503050406030204" pitchFamily="18" charset="0"/>
                  </a:rPr>
                  <a:t>M</a:t>
                </a:r>
                <a:r>
                  <a:rPr lang="en-US" sz="3200" dirty="0"/>
                  <a:t> = number of categories.</a:t>
                </a:r>
              </a:p>
              <a:p>
                <a:pPr lvl="1"/>
                <a:endParaRPr lang="en-US" sz="3200" baseline="-25000" dirty="0">
                  <a:latin typeface="Cambria Math" panose="02040503050406030204" pitchFamily="18" charset="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729B3927-0EDB-2540-9C86-C9FAE50AAF81}"/>
                  </a:ext>
                </a:extLst>
              </p:cNvPr>
              <p:cNvSpPr>
                <a:spLocks noGrp="1" noRot="1" noChangeAspect="1" noMove="1" noResize="1" noEditPoints="1" noAdjustHandles="1" noChangeArrowheads="1" noChangeShapeType="1" noTextEdit="1"/>
              </p:cNvSpPr>
              <p:nvPr>
                <p:ph idx="1"/>
              </p:nvPr>
            </p:nvSpPr>
            <p:spPr>
              <a:blipFill>
                <a:blip r:embed="rId3"/>
                <a:stretch>
                  <a:fillRect l="-15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fld id="{CCF77436-EC8C-4AA7-8F7E-35D67B363DD7}" type="slidenum">
              <a:rPr lang="en-US" smtClean="0"/>
              <a:pPr/>
              <a:t>16</a:t>
            </a:fld>
            <a:endParaRPr lang="en-US" dirty="0"/>
          </a:p>
        </p:txBody>
      </p:sp>
    </p:spTree>
    <p:extLst>
      <p:ext uri="{BB962C8B-B14F-4D97-AF65-F5344CB8AC3E}">
        <p14:creationId xmlns:p14="http://schemas.microsoft.com/office/powerpoint/2010/main" val="3200057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a:xfrm>
            <a:off x="609600" y="76200"/>
            <a:ext cx="10972800" cy="987552"/>
          </a:xfrm>
        </p:spPr>
        <p:txBody>
          <a:bodyPr/>
          <a:lstStyle/>
          <a:p>
            <a:r>
              <a:rPr lang="en-US" dirty="0"/>
              <a:t>Laplace Smoothing with k=1</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791086"/>
            <a:ext cx="10972800" cy="3762114"/>
          </a:xfrm>
        </p:spPr>
        <p:txBody>
          <a:bodyPr>
            <a:normAutofit lnSpcReduction="10000"/>
          </a:bodyPr>
          <a:lstStyle/>
          <a:p>
            <a:pPr marL="11113" indent="0">
              <a:buNone/>
            </a:pPr>
            <a:r>
              <a:rPr lang="en-US" dirty="0"/>
              <a:t>Given the sequence: r s s s s</a:t>
            </a:r>
          </a:p>
          <a:p>
            <a:r>
              <a:rPr lang="en-US" dirty="0"/>
              <a:t>P(r) = (1+1)/(1+2) = 2/3</a:t>
            </a:r>
          </a:p>
          <a:p>
            <a:r>
              <a:rPr lang="en-US" dirty="0"/>
              <a:t>P(</a:t>
            </a:r>
            <a:r>
              <a:rPr lang="en-US" dirty="0" err="1"/>
              <a:t>s|s</a:t>
            </a:r>
            <a:r>
              <a:rPr lang="en-US" dirty="0"/>
              <a:t>) = (3+1)/(3+2) = 4/5</a:t>
            </a:r>
          </a:p>
          <a:p>
            <a:r>
              <a:rPr lang="en-US" dirty="0"/>
              <a:t>P(</a:t>
            </a:r>
            <a:r>
              <a:rPr lang="en-US" dirty="0" err="1"/>
              <a:t>r|s</a:t>
            </a:r>
            <a:r>
              <a:rPr lang="en-US" dirty="0"/>
              <a:t>) = 1-4/5 = 1/5</a:t>
            </a:r>
          </a:p>
          <a:p>
            <a:r>
              <a:rPr lang="en-US" dirty="0"/>
              <a:t>P(</a:t>
            </a:r>
            <a:r>
              <a:rPr lang="en-US" dirty="0" err="1"/>
              <a:t>s|r</a:t>
            </a:r>
            <a:r>
              <a:rPr lang="en-US" dirty="0"/>
              <a:t>) = (1+1)/(1+2) = 2/3</a:t>
            </a:r>
          </a:p>
          <a:p>
            <a:r>
              <a:rPr lang="en-US" dirty="0"/>
              <a:t>P(</a:t>
            </a:r>
            <a:r>
              <a:rPr lang="en-US" dirty="0" err="1"/>
              <a:t>r|r</a:t>
            </a:r>
            <a:r>
              <a:rPr lang="en-US" dirty="0"/>
              <a:t>) = 1-2/3 = 1/3 </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17</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3147312" y="1600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0" name="Rectangle 19">
            <a:extLst>
              <a:ext uri="{FF2B5EF4-FFF2-40B4-BE49-F238E27FC236}">
                <a16:creationId xmlns:a16="http://schemas.microsoft.com/office/drawing/2014/main" id="{76D74458-C7EC-A049-8D60-D5326B9677C3}"/>
              </a:ext>
            </a:extLst>
          </p:cNvPr>
          <p:cNvSpPr/>
          <p:nvPr/>
        </p:nvSpPr>
        <p:spPr>
          <a:xfrm>
            <a:off x="5026533" y="1219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1" name="Rectangle 20">
            <a:extLst>
              <a:ext uri="{FF2B5EF4-FFF2-40B4-BE49-F238E27FC236}">
                <a16:creationId xmlns:a16="http://schemas.microsoft.com/office/drawing/2014/main" id="{8797661F-F3CE-1A4A-9F70-EFABBCB26650}"/>
              </a:ext>
            </a:extLst>
          </p:cNvPr>
          <p:cNvSpPr/>
          <p:nvPr/>
        </p:nvSpPr>
        <p:spPr>
          <a:xfrm>
            <a:off x="5055074" y="1981201"/>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sp>
        <p:nvSpPr>
          <p:cNvPr id="22" name="Rectangle 21">
            <a:extLst>
              <a:ext uri="{FF2B5EF4-FFF2-40B4-BE49-F238E27FC236}">
                <a16:creationId xmlns:a16="http://schemas.microsoft.com/office/drawing/2014/main" id="{3A95E072-08B5-E846-ACFD-F76045DFBF2A}"/>
              </a:ext>
            </a:extLst>
          </p:cNvPr>
          <p:cNvSpPr/>
          <p:nvPr/>
        </p:nvSpPr>
        <p:spPr>
          <a:xfrm>
            <a:off x="6707623" y="1600200"/>
            <a:ext cx="360996" cy="461665"/>
          </a:xfrm>
          <a:prstGeom prst="rect">
            <a:avLst/>
          </a:prstGeom>
        </p:spPr>
        <p:txBody>
          <a:bodyPr wrap="none">
            <a:spAutoFit/>
          </a:bodyPr>
          <a:lstStyle/>
          <a:p>
            <a:r>
              <a:rPr lang="en-US" sz="2400" dirty="0">
                <a:solidFill>
                  <a:srgbClr val="FF0000"/>
                </a:solidFill>
                <a:latin typeface="Candara" panose="020E0502030303020204" pitchFamily="34" charset="0"/>
                <a:cs typeface="Calibri" panose="020F0502020204030204" pitchFamily="34" charset="0"/>
              </a:rPr>
              <a:t>?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E39BFB1A-283B-E747-B8E2-CFC551B18C0B}"/>
                  </a:ext>
                </a:extLst>
              </p:cNvPr>
              <p:cNvSpPr/>
              <p:nvPr/>
            </p:nvSpPr>
            <p:spPr>
              <a:xfrm>
                <a:off x="7855861" y="1334805"/>
                <a:ext cx="2726003" cy="1348446"/>
              </a:xfrm>
              <a:prstGeom prst="rect">
                <a:avLst/>
              </a:prstGeom>
            </p:spPr>
            <p:txBody>
              <a:bodyPr wrap="none">
                <a:spAutoFit/>
              </a:bodyPr>
              <a:lstStyle/>
              <a:p>
                <a:pPr marL="12700" lvl="1" algn="r"/>
                <a14:m>
                  <m:oMathPara xmlns:m="http://schemas.openxmlformats.org/officeDocument/2006/math">
                    <m:oMathParaPr>
                      <m:jc m:val="right"/>
                    </m:oMathParaPr>
                    <m:oMath xmlns:m="http://schemas.openxmlformats.org/officeDocument/2006/math">
                      <m:sSubSup>
                        <m:sSubSupPr>
                          <m:ctrlPr>
                            <a:rPr lang="en-US" sz="2800" i="1" dirty="0">
                              <a:solidFill>
                                <a:srgbClr val="7030A0"/>
                              </a:solidFill>
                              <a:latin typeface="Cambria Math" panose="02040503050406030204" pitchFamily="18" charset="0"/>
                            </a:rPr>
                          </m:ctrlPr>
                        </m:sSubSupPr>
                        <m:e>
                          <m:r>
                            <a:rPr lang="en-US" sz="2800" i="1" dirty="0">
                              <a:solidFill>
                                <a:srgbClr val="7030A0"/>
                              </a:solidFill>
                              <a:latin typeface="Cambria Math" panose="02040503050406030204" pitchFamily="18" charset="0"/>
                            </a:rPr>
                            <m:t>𝑝</m:t>
                          </m:r>
                        </m:e>
                        <m:sub>
                          <m:r>
                            <a:rPr lang="en-US" sz="2800" i="1" dirty="0">
                              <a:solidFill>
                                <a:srgbClr val="7030A0"/>
                              </a:solidFill>
                              <a:latin typeface="Cambria Math" panose="02040503050406030204" pitchFamily="18" charset="0"/>
                            </a:rPr>
                            <m:t>𝑚</m:t>
                          </m:r>
                        </m:sub>
                        <m:sup>
                          <m:r>
                            <a:rPr lang="en-US" sz="2800" i="1" dirty="0">
                              <a:solidFill>
                                <a:srgbClr val="7030A0"/>
                              </a:solidFill>
                              <a:latin typeface="Cambria Math" panose="02040503050406030204" pitchFamily="18" charset="0"/>
                            </a:rPr>
                            <m:t>∗</m:t>
                          </m:r>
                        </m:sup>
                      </m:sSubSup>
                      <m:r>
                        <a:rPr lang="en-US" sz="2800" i="1">
                          <a:solidFill>
                            <a:srgbClr val="7030A0"/>
                          </a:solidFill>
                          <a:latin typeface="Cambria Math" panose="02040503050406030204" pitchFamily="18" charset="0"/>
                        </a:rPr>
                        <m:t>=</m:t>
                      </m:r>
                      <m:f>
                        <m:fPr>
                          <m:ctrlPr>
                            <a:rPr lang="en-US" sz="2800" i="1" dirty="0">
                              <a:solidFill>
                                <a:srgbClr val="7030A0"/>
                              </a:solidFill>
                              <a:latin typeface="Cambria Math" panose="02040503050406030204" pitchFamily="18" charset="0"/>
                              <a:ea typeface="Cambria Math" panose="02040503050406030204" pitchFamily="18" charset="0"/>
                            </a:rPr>
                          </m:ctrlPr>
                        </m:fPr>
                        <m:num>
                          <m:sSub>
                            <m:sSubPr>
                              <m:ctrlPr>
                                <a:rPr lang="en-US" sz="2800" i="1" dirty="0">
                                  <a:solidFill>
                                    <a:srgbClr val="7030A0"/>
                                  </a:solidFill>
                                  <a:latin typeface="Cambria Math" panose="02040503050406030204" pitchFamily="18" charset="0"/>
                                  <a:ea typeface="Cambria Math" panose="02040503050406030204" pitchFamily="18" charset="0"/>
                                </a:rPr>
                              </m:ctrlPr>
                            </m:sSubPr>
                            <m:e>
                              <m:r>
                                <a:rPr lang="en-US" sz="2800" i="1" dirty="0">
                                  <a:solidFill>
                                    <a:srgbClr val="7030A0"/>
                                  </a:solidFill>
                                  <a:latin typeface="Cambria Math" panose="02040503050406030204" pitchFamily="18" charset="0"/>
                                  <a:ea typeface="Cambria Math" panose="02040503050406030204" pitchFamily="18" charset="0"/>
                                </a:rPr>
                                <m:t>𝑁</m:t>
                              </m:r>
                            </m:e>
                            <m:sub>
                              <m:r>
                                <a:rPr lang="en-US" sz="2800" i="1" dirty="0">
                                  <a:solidFill>
                                    <a:srgbClr val="7030A0"/>
                                  </a:solidFill>
                                  <a:latin typeface="Cambria Math" panose="02040503050406030204" pitchFamily="18" charset="0"/>
                                  <a:ea typeface="Cambria Math" panose="02040503050406030204" pitchFamily="18" charset="0"/>
                                </a:rPr>
                                <m:t>𝑚</m:t>
                              </m:r>
                            </m:sub>
                          </m:sSub>
                          <m:r>
                            <a:rPr lang="en-US" sz="2800" i="1" dirty="0">
                              <a:solidFill>
                                <a:srgbClr val="7030A0"/>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ea typeface="Cambria Math" panose="02040503050406030204" pitchFamily="18" charset="0"/>
                            </a:rPr>
                            <m:t>𝑘</m:t>
                          </m:r>
                        </m:num>
                        <m:den>
                          <m:r>
                            <a:rPr lang="en-US" sz="2800" i="1" dirty="0">
                              <a:solidFill>
                                <a:srgbClr val="7030A0"/>
                              </a:solidFill>
                              <a:latin typeface="Cambria Math" panose="02040503050406030204" pitchFamily="18" charset="0"/>
                              <a:ea typeface="Cambria Math" panose="02040503050406030204" pitchFamily="18" charset="0"/>
                            </a:rPr>
                            <m:t>𝑁</m:t>
                          </m:r>
                          <m:r>
                            <a:rPr lang="en-US" sz="2800" i="1" dirty="0">
                              <a:solidFill>
                                <a:srgbClr val="7030A0"/>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ea typeface="Cambria Math" panose="02040503050406030204" pitchFamily="18" charset="0"/>
                            </a:rPr>
                            <m:t>𝑘</m:t>
                          </m:r>
                          <m:r>
                            <a:rPr lang="en-US" sz="2800" i="1" dirty="0">
                              <a:solidFill>
                                <a:srgbClr val="7030A0"/>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ea typeface="Cambria Math" panose="02040503050406030204" pitchFamily="18" charset="0"/>
                            </a:rPr>
                            <m:t>𝑀</m:t>
                          </m:r>
                        </m:den>
                      </m:f>
                    </m:oMath>
                  </m:oMathPara>
                </a14:m>
                <a:endParaRPr lang="en-US" sz="2800" baseline="-25000" dirty="0">
                  <a:latin typeface="Candara" panose="020E0502030303020204" pitchFamily="34" charset="0"/>
                </a:endParaRPr>
              </a:p>
              <a:p>
                <a:pPr marL="12700" lvl="1" algn="r"/>
                <a:r>
                  <a:rPr lang="en-US" sz="2800" dirty="0">
                    <a:solidFill>
                      <a:srgbClr val="7030A0"/>
                    </a:solidFill>
                    <a:latin typeface="Candara" panose="020E0502030303020204" pitchFamily="34" charset="0"/>
                  </a:rPr>
                  <a:t>with k = 1, M = 2</a:t>
                </a:r>
              </a:p>
            </p:txBody>
          </p:sp>
        </mc:Choice>
        <mc:Fallback xmlns="">
          <p:sp>
            <p:nvSpPr>
              <p:cNvPr id="5" name="Rectangle 4">
                <a:extLst>
                  <a:ext uri="{FF2B5EF4-FFF2-40B4-BE49-F238E27FC236}">
                    <a16:creationId xmlns:a16="http://schemas.microsoft.com/office/drawing/2014/main" id="{E39BFB1A-283B-E747-B8E2-CFC551B18C0B}"/>
                  </a:ext>
                </a:extLst>
              </p:cNvPr>
              <p:cNvSpPr>
                <a:spLocks noRot="1" noChangeAspect="1" noMove="1" noResize="1" noEditPoints="1" noAdjustHandles="1" noChangeArrowheads="1" noChangeShapeType="1" noTextEdit="1"/>
              </p:cNvSpPr>
              <p:nvPr/>
            </p:nvSpPr>
            <p:spPr>
              <a:xfrm>
                <a:off x="7855861" y="1334805"/>
                <a:ext cx="2726003" cy="1348446"/>
              </a:xfrm>
              <a:prstGeom prst="rect">
                <a:avLst/>
              </a:prstGeom>
              <a:blipFill>
                <a:blip r:embed="rId3"/>
                <a:stretch>
                  <a:fillRect r="-4630" b="-12150"/>
                </a:stretch>
              </a:blipFill>
            </p:spPr>
            <p:txBody>
              <a:bodyPr/>
              <a:lstStyle/>
              <a:p>
                <a:r>
                  <a:rPr lang="en-US">
                    <a:noFill/>
                  </a:rPr>
                  <a:t> </a:t>
                </a:r>
              </a:p>
            </p:txBody>
          </p:sp>
        </mc:Fallback>
      </mc:AlternateContent>
    </p:spTree>
    <p:extLst>
      <p:ext uri="{BB962C8B-B14F-4D97-AF65-F5344CB8AC3E}">
        <p14:creationId xmlns:p14="http://schemas.microsoft.com/office/powerpoint/2010/main" val="1336511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18</a:t>
            </a:fld>
            <a:endParaRPr lang="en-US" dirty="0"/>
          </a:p>
        </p:txBody>
      </p:sp>
    </p:spTree>
    <p:extLst>
      <p:ext uri="{BB962C8B-B14F-4D97-AF65-F5344CB8AC3E}">
        <p14:creationId xmlns:p14="http://schemas.microsoft.com/office/powerpoint/2010/main" val="364718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DA989-B0CD-A841-9F6C-23DA438FA06E}"/>
              </a:ext>
            </a:extLst>
          </p:cNvPr>
          <p:cNvSpPr>
            <a:spLocks noGrp="1"/>
          </p:cNvSpPr>
          <p:nvPr>
            <p:ph type="title"/>
          </p:nvPr>
        </p:nvSpPr>
        <p:spPr/>
        <p:txBody>
          <a:bodyPr>
            <a:normAutofit fontScale="90000"/>
          </a:bodyPr>
          <a:lstStyle/>
          <a:p>
            <a:r>
              <a:rPr lang="en-US" dirty="0"/>
              <a:t>Supervised Learning (use of labels and assist AI agent from human input; unsupervised provides no labels)</a:t>
            </a:r>
          </a:p>
        </p:txBody>
      </p:sp>
      <p:sp>
        <p:nvSpPr>
          <p:cNvPr id="3" name="Content Placeholder 2">
            <a:extLst>
              <a:ext uri="{FF2B5EF4-FFF2-40B4-BE49-F238E27FC236}">
                <a16:creationId xmlns:a16="http://schemas.microsoft.com/office/drawing/2014/main" id="{030A2009-1B6D-A045-B91F-EDDDCB7B777F}"/>
              </a:ext>
            </a:extLst>
          </p:cNvPr>
          <p:cNvSpPr>
            <a:spLocks noGrp="1"/>
          </p:cNvSpPr>
          <p:nvPr>
            <p:ph idx="1"/>
          </p:nvPr>
        </p:nvSpPr>
        <p:spPr/>
        <p:txBody>
          <a:bodyPr/>
          <a:lstStyle/>
          <a:p>
            <a:r>
              <a:rPr lang="en-US" dirty="0"/>
              <a:t>Feature vector:</a:t>
            </a:r>
          </a:p>
          <a:p>
            <a:pPr lvl="1"/>
            <a:r>
              <a:rPr lang="en-US" dirty="0"/>
              <a:t>x = (x</a:t>
            </a:r>
            <a:r>
              <a:rPr lang="en-US" baseline="-25000" dirty="0"/>
              <a:t>1</a:t>
            </a:r>
            <a:r>
              <a:rPr lang="en-US" dirty="0"/>
              <a:t>, x</a:t>
            </a:r>
            <a:r>
              <a:rPr lang="en-US" baseline="-25000" dirty="0"/>
              <a:t>2</a:t>
            </a:r>
            <a:r>
              <a:rPr lang="en-US" dirty="0"/>
              <a:t>, …, </a:t>
            </a:r>
            <a:r>
              <a:rPr lang="en-US" dirty="0" err="1"/>
              <a:t>x</a:t>
            </a:r>
            <a:r>
              <a:rPr lang="en-US" baseline="-25000" dirty="0" err="1"/>
              <a:t>n</a:t>
            </a:r>
            <a:r>
              <a:rPr lang="en-US" dirty="0"/>
              <a:t>)</a:t>
            </a:r>
            <a:endParaRPr lang="en-US" baseline="-25000" dirty="0"/>
          </a:p>
          <a:p>
            <a:r>
              <a:rPr lang="en-US" dirty="0"/>
              <a:t>Label:</a:t>
            </a:r>
          </a:p>
          <a:p>
            <a:pPr lvl="1"/>
            <a:r>
              <a:rPr lang="en-US" dirty="0"/>
              <a:t>y</a:t>
            </a:r>
          </a:p>
          <a:p>
            <a:r>
              <a:rPr lang="en-US" dirty="0"/>
              <a:t>Feature function h: x-&gt;y</a:t>
            </a:r>
          </a:p>
        </p:txBody>
      </p:sp>
      <p:sp>
        <p:nvSpPr>
          <p:cNvPr id="4" name="Slide Number Placeholder 3">
            <a:extLst>
              <a:ext uri="{FF2B5EF4-FFF2-40B4-BE49-F238E27FC236}">
                <a16:creationId xmlns:a16="http://schemas.microsoft.com/office/drawing/2014/main" id="{08F59F68-614E-4542-A143-0555B956B292}"/>
              </a:ext>
            </a:extLst>
          </p:cNvPr>
          <p:cNvSpPr>
            <a:spLocks noGrp="1"/>
          </p:cNvSpPr>
          <p:nvPr>
            <p:ph type="sldNum" sz="quarter" idx="12"/>
          </p:nvPr>
        </p:nvSpPr>
        <p:spPr/>
        <p:txBody>
          <a:bodyPr/>
          <a:lstStyle/>
          <a:p>
            <a:pPr>
              <a:defRPr/>
            </a:pPr>
            <a:fld id="{CCF77436-EC8C-4AA7-8F7E-35D67B363DD7}" type="slidenum">
              <a:rPr lang="en-US" smtClean="0"/>
              <a:pPr>
                <a:defRPr/>
              </a:pPr>
              <a:t>19</a:t>
            </a:fld>
            <a:endParaRPr lang="en-US" dirty="0"/>
          </a:p>
        </p:txBody>
      </p:sp>
    </p:spTree>
    <p:extLst>
      <p:ext uri="{BB962C8B-B14F-4D97-AF65-F5344CB8AC3E}">
        <p14:creationId xmlns:p14="http://schemas.microsoft.com/office/powerpoint/2010/main" val="3699133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2</a:t>
            </a:fld>
            <a:endParaRPr lang="en-US" dirty="0"/>
          </a:p>
        </p:txBody>
      </p:sp>
    </p:spTree>
    <p:extLst>
      <p:ext uri="{BB962C8B-B14F-4D97-AF65-F5344CB8AC3E}">
        <p14:creationId xmlns:p14="http://schemas.microsoft.com/office/powerpoint/2010/main" val="1509293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A27D2-B34D-3F42-9F60-2ADB9842FA43}"/>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AAED1DC4-2EDC-1743-973C-E8C6FDACFB33}"/>
              </a:ext>
            </a:extLst>
          </p:cNvPr>
          <p:cNvSpPr>
            <a:spLocks noGrp="1"/>
          </p:cNvSpPr>
          <p:nvPr>
            <p:ph idx="1"/>
          </p:nvPr>
        </p:nvSpPr>
        <p:spPr>
          <a:xfrm>
            <a:off x="609600" y="3834158"/>
            <a:ext cx="10972800" cy="2719044"/>
          </a:xfrm>
        </p:spPr>
        <p:txBody>
          <a:bodyPr/>
          <a:lstStyle/>
          <a:p>
            <a:r>
              <a:rPr lang="en-US" dirty="0"/>
              <a:t>Four data points, which function is preferable?</a:t>
            </a:r>
          </a:p>
          <a:p>
            <a:pPr lvl="1"/>
            <a:r>
              <a:rPr lang="en-US" dirty="0"/>
              <a:t>Blue curve</a:t>
            </a:r>
          </a:p>
          <a:p>
            <a:pPr lvl="1"/>
            <a:r>
              <a:rPr lang="en-US" dirty="0"/>
              <a:t>Green curve</a:t>
            </a:r>
          </a:p>
        </p:txBody>
      </p:sp>
      <p:sp>
        <p:nvSpPr>
          <p:cNvPr id="4" name="Slide Number Placeholder 3">
            <a:extLst>
              <a:ext uri="{FF2B5EF4-FFF2-40B4-BE49-F238E27FC236}">
                <a16:creationId xmlns:a16="http://schemas.microsoft.com/office/drawing/2014/main" id="{F63C3DE5-D847-DD4F-B183-E2B903616494}"/>
              </a:ext>
            </a:extLst>
          </p:cNvPr>
          <p:cNvSpPr>
            <a:spLocks noGrp="1"/>
          </p:cNvSpPr>
          <p:nvPr>
            <p:ph type="sldNum" sz="quarter" idx="12"/>
          </p:nvPr>
        </p:nvSpPr>
        <p:spPr/>
        <p:txBody>
          <a:bodyPr/>
          <a:lstStyle/>
          <a:p>
            <a:pPr>
              <a:defRPr/>
            </a:pPr>
            <a:fld id="{CCF77436-EC8C-4AA7-8F7E-35D67B363DD7}" type="slidenum">
              <a:rPr lang="en-US" smtClean="0"/>
              <a:pPr>
                <a:defRPr/>
              </a:pPr>
              <a:t>20</a:t>
            </a:fld>
            <a:endParaRPr lang="en-US" dirty="0"/>
          </a:p>
        </p:txBody>
      </p:sp>
      <p:sp>
        <p:nvSpPr>
          <p:cNvPr id="16" name="Oval 15">
            <a:extLst>
              <a:ext uri="{FF2B5EF4-FFF2-40B4-BE49-F238E27FC236}">
                <a16:creationId xmlns:a16="http://schemas.microsoft.com/office/drawing/2014/main" id="{F0DCEAD5-320A-6540-8C84-CA64D186194C}"/>
              </a:ext>
            </a:extLst>
          </p:cNvPr>
          <p:cNvSpPr>
            <a:spLocks noChangeAspect="1"/>
          </p:cNvSpPr>
          <p:nvPr/>
        </p:nvSpPr>
        <p:spPr>
          <a:xfrm>
            <a:off x="3504324" y="2725601"/>
            <a:ext cx="137160" cy="137160"/>
          </a:xfrm>
          <a:prstGeom prst="ellipse">
            <a:avLst/>
          </a:prstGeom>
          <a:solidFill>
            <a:schemeClr val="bg1"/>
          </a:solidFill>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7" name="Oval 16">
            <a:extLst>
              <a:ext uri="{FF2B5EF4-FFF2-40B4-BE49-F238E27FC236}">
                <a16:creationId xmlns:a16="http://schemas.microsoft.com/office/drawing/2014/main" id="{C2FB2DB6-90D2-7744-B1D2-D1226AFA3AFB}"/>
              </a:ext>
            </a:extLst>
          </p:cNvPr>
          <p:cNvSpPr>
            <a:spLocks noChangeAspect="1"/>
          </p:cNvSpPr>
          <p:nvPr/>
        </p:nvSpPr>
        <p:spPr>
          <a:xfrm>
            <a:off x="4575663" y="2344717"/>
            <a:ext cx="137160" cy="137160"/>
          </a:xfrm>
          <a:prstGeom prst="ellipse">
            <a:avLst/>
          </a:prstGeom>
          <a:solidFill>
            <a:schemeClr val="bg1"/>
          </a:solidFill>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8" name="Oval 17">
            <a:extLst>
              <a:ext uri="{FF2B5EF4-FFF2-40B4-BE49-F238E27FC236}">
                <a16:creationId xmlns:a16="http://schemas.microsoft.com/office/drawing/2014/main" id="{16E039F1-45E6-AE4D-A18F-EF2D5A7C38C5}"/>
              </a:ext>
            </a:extLst>
          </p:cNvPr>
          <p:cNvSpPr>
            <a:spLocks noChangeAspect="1"/>
          </p:cNvSpPr>
          <p:nvPr/>
        </p:nvSpPr>
        <p:spPr>
          <a:xfrm>
            <a:off x="5714007" y="2012209"/>
            <a:ext cx="137160" cy="137160"/>
          </a:xfrm>
          <a:prstGeom prst="ellipse">
            <a:avLst/>
          </a:prstGeom>
          <a:solidFill>
            <a:schemeClr val="bg1"/>
          </a:solidFill>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9" name="Oval 18">
            <a:extLst>
              <a:ext uri="{FF2B5EF4-FFF2-40B4-BE49-F238E27FC236}">
                <a16:creationId xmlns:a16="http://schemas.microsoft.com/office/drawing/2014/main" id="{F8A4BAB3-9C36-6A4C-AD68-2E444A81AD9C}"/>
              </a:ext>
            </a:extLst>
          </p:cNvPr>
          <p:cNvSpPr>
            <a:spLocks noChangeAspect="1"/>
          </p:cNvSpPr>
          <p:nvPr/>
        </p:nvSpPr>
        <p:spPr>
          <a:xfrm>
            <a:off x="6634970" y="1633120"/>
            <a:ext cx="137160" cy="137160"/>
          </a:xfrm>
          <a:prstGeom prst="ellipse">
            <a:avLst/>
          </a:prstGeom>
          <a:solidFill>
            <a:schemeClr val="bg1"/>
          </a:solidFill>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20" name="Straight Arrow Connector 19">
            <a:extLst>
              <a:ext uri="{FF2B5EF4-FFF2-40B4-BE49-F238E27FC236}">
                <a16:creationId xmlns:a16="http://schemas.microsoft.com/office/drawing/2014/main" id="{3063B793-A4D0-9546-BC67-346AF864F133}"/>
              </a:ext>
            </a:extLst>
          </p:cNvPr>
          <p:cNvCxnSpPr>
            <a:cxnSpLocks/>
          </p:cNvCxnSpPr>
          <p:nvPr/>
        </p:nvCxnSpPr>
        <p:spPr>
          <a:xfrm flipV="1">
            <a:off x="3072385" y="1280162"/>
            <a:ext cx="4924987" cy="1706879"/>
          </a:xfrm>
          <a:prstGeom prst="straightConnector1">
            <a:avLst/>
          </a:prstGeom>
          <a:ln w="28575">
            <a:solidFill>
              <a:srgbClr val="0000CC"/>
            </a:solidFill>
            <a:tailEnd type="none"/>
          </a:ln>
        </p:spPr>
        <p:style>
          <a:lnRef idx="1">
            <a:schemeClr val="dk1"/>
          </a:lnRef>
          <a:fillRef idx="0">
            <a:schemeClr val="dk1"/>
          </a:fillRef>
          <a:effectRef idx="0">
            <a:schemeClr val="dk1"/>
          </a:effectRef>
          <a:fontRef idx="minor">
            <a:schemeClr val="tx1"/>
          </a:fontRef>
        </p:style>
      </p:cxnSp>
      <p:sp>
        <p:nvSpPr>
          <p:cNvPr id="25" name="Freeform 24">
            <a:extLst>
              <a:ext uri="{FF2B5EF4-FFF2-40B4-BE49-F238E27FC236}">
                <a16:creationId xmlns:a16="http://schemas.microsoft.com/office/drawing/2014/main" id="{4B91A655-7C7C-6340-98D4-852D2E1790A9}"/>
              </a:ext>
            </a:extLst>
          </p:cNvPr>
          <p:cNvSpPr/>
          <p:nvPr/>
        </p:nvSpPr>
        <p:spPr>
          <a:xfrm>
            <a:off x="3309257" y="1373320"/>
            <a:ext cx="4688114" cy="1703708"/>
          </a:xfrm>
          <a:custGeom>
            <a:avLst/>
            <a:gdLst>
              <a:gd name="connsiteX0" fmla="*/ 0 w 4688114"/>
              <a:gd name="connsiteY0" fmla="*/ 1703708 h 1703708"/>
              <a:gd name="connsiteX1" fmla="*/ 348342 w 4688114"/>
              <a:gd name="connsiteY1" fmla="*/ 1311822 h 1703708"/>
              <a:gd name="connsiteX2" fmla="*/ 769257 w 4688114"/>
              <a:gd name="connsiteY2" fmla="*/ 861880 h 1703708"/>
              <a:gd name="connsiteX3" fmla="*/ 1335314 w 4688114"/>
              <a:gd name="connsiteY3" fmla="*/ 1021537 h 1703708"/>
              <a:gd name="connsiteX4" fmla="*/ 2365828 w 4688114"/>
              <a:gd name="connsiteY4" fmla="*/ 1065080 h 1703708"/>
              <a:gd name="connsiteX5" fmla="*/ 2467428 w 4688114"/>
              <a:gd name="connsiteY5" fmla="*/ 702222 h 1703708"/>
              <a:gd name="connsiteX6" fmla="*/ 2844800 w 4688114"/>
              <a:gd name="connsiteY6" fmla="*/ 5537 h 1703708"/>
              <a:gd name="connsiteX7" fmla="*/ 3497942 w 4688114"/>
              <a:gd name="connsiteY7" fmla="*/ 397422 h 1703708"/>
              <a:gd name="connsiteX8" fmla="*/ 4688114 w 4688114"/>
              <a:gd name="connsiteY8" fmla="*/ 789308 h 1703708"/>
              <a:gd name="connsiteX0" fmla="*/ 0 w 4688114"/>
              <a:gd name="connsiteY0" fmla="*/ 1703708 h 1703708"/>
              <a:gd name="connsiteX1" fmla="*/ 348342 w 4688114"/>
              <a:gd name="connsiteY1" fmla="*/ 1311822 h 1703708"/>
              <a:gd name="connsiteX2" fmla="*/ 769257 w 4688114"/>
              <a:gd name="connsiteY2" fmla="*/ 861880 h 1703708"/>
              <a:gd name="connsiteX3" fmla="*/ 1335314 w 4688114"/>
              <a:gd name="connsiteY3" fmla="*/ 1021537 h 1703708"/>
              <a:gd name="connsiteX4" fmla="*/ 2061028 w 4688114"/>
              <a:gd name="connsiteY4" fmla="*/ 1094108 h 1703708"/>
              <a:gd name="connsiteX5" fmla="*/ 2467428 w 4688114"/>
              <a:gd name="connsiteY5" fmla="*/ 702222 h 1703708"/>
              <a:gd name="connsiteX6" fmla="*/ 2844800 w 4688114"/>
              <a:gd name="connsiteY6" fmla="*/ 5537 h 1703708"/>
              <a:gd name="connsiteX7" fmla="*/ 3497942 w 4688114"/>
              <a:gd name="connsiteY7" fmla="*/ 397422 h 1703708"/>
              <a:gd name="connsiteX8" fmla="*/ 4688114 w 4688114"/>
              <a:gd name="connsiteY8" fmla="*/ 789308 h 1703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8114" h="1703708">
                <a:moveTo>
                  <a:pt x="0" y="1703708"/>
                </a:moveTo>
                <a:cubicBezTo>
                  <a:pt x="110066" y="1577917"/>
                  <a:pt x="220133" y="1452127"/>
                  <a:pt x="348342" y="1311822"/>
                </a:cubicBezTo>
                <a:cubicBezTo>
                  <a:pt x="476551" y="1171517"/>
                  <a:pt x="604762" y="910261"/>
                  <a:pt x="769257" y="861880"/>
                </a:cubicBezTo>
                <a:cubicBezTo>
                  <a:pt x="933752" y="813499"/>
                  <a:pt x="1120019" y="982832"/>
                  <a:pt x="1335314" y="1021537"/>
                </a:cubicBezTo>
                <a:cubicBezTo>
                  <a:pt x="1550609" y="1060242"/>
                  <a:pt x="1872342" y="1147327"/>
                  <a:pt x="2061028" y="1094108"/>
                </a:cubicBezTo>
                <a:cubicBezTo>
                  <a:pt x="2249714" y="1040889"/>
                  <a:pt x="2336799" y="883650"/>
                  <a:pt x="2467428" y="702222"/>
                </a:cubicBezTo>
                <a:cubicBezTo>
                  <a:pt x="2598057" y="520794"/>
                  <a:pt x="2673048" y="56337"/>
                  <a:pt x="2844800" y="5537"/>
                </a:cubicBezTo>
                <a:cubicBezTo>
                  <a:pt x="3016552" y="-45263"/>
                  <a:pt x="3190723" y="266793"/>
                  <a:pt x="3497942" y="397422"/>
                </a:cubicBezTo>
                <a:cubicBezTo>
                  <a:pt x="3805161" y="528050"/>
                  <a:pt x="4246637" y="658679"/>
                  <a:pt x="4688114" y="789308"/>
                </a:cubicBezTo>
              </a:path>
            </a:pathLst>
          </a:custGeom>
          <a:noFill/>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4" name="Straight Arrow Connector 13">
            <a:extLst>
              <a:ext uri="{FF2B5EF4-FFF2-40B4-BE49-F238E27FC236}">
                <a16:creationId xmlns:a16="http://schemas.microsoft.com/office/drawing/2014/main" id="{11187B27-F068-4825-B42F-EE54A4F66690}"/>
              </a:ext>
            </a:extLst>
          </p:cNvPr>
          <p:cNvCxnSpPr>
            <a:cxnSpLocks/>
          </p:cNvCxnSpPr>
          <p:nvPr/>
        </p:nvCxnSpPr>
        <p:spPr>
          <a:xfrm flipV="1">
            <a:off x="2941146" y="1026824"/>
            <a:ext cx="0" cy="223890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C0E438F-2DCA-4424-9AD2-C0423FEBD3EE}"/>
              </a:ext>
            </a:extLst>
          </p:cNvPr>
          <p:cNvCxnSpPr>
            <a:cxnSpLocks/>
          </p:cNvCxnSpPr>
          <p:nvPr/>
        </p:nvCxnSpPr>
        <p:spPr>
          <a:xfrm flipV="1">
            <a:off x="2941146" y="3284203"/>
            <a:ext cx="5334000" cy="1"/>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1787146D-FB9A-4145-ACD5-44030AF7E09E}"/>
              </a:ext>
            </a:extLst>
          </p:cNvPr>
          <p:cNvSpPr/>
          <p:nvPr/>
        </p:nvSpPr>
        <p:spPr>
          <a:xfrm>
            <a:off x="8252019" y="3000494"/>
            <a:ext cx="365806" cy="523220"/>
          </a:xfrm>
          <a:prstGeom prst="rect">
            <a:avLst/>
          </a:prstGeom>
        </p:spPr>
        <p:txBody>
          <a:bodyPr wrap="none">
            <a:spAutoFit/>
          </a:bodyPr>
          <a:lstStyle/>
          <a:p>
            <a:r>
              <a:rPr lang="en-US" sz="2800" dirty="0">
                <a:latin typeface="Candara" panose="020E0502030303020204" pitchFamily="34" charset="0"/>
              </a:rPr>
              <a:t>x</a:t>
            </a:r>
          </a:p>
        </p:txBody>
      </p:sp>
      <p:sp>
        <p:nvSpPr>
          <p:cNvPr id="21" name="Rectangle 20">
            <a:extLst>
              <a:ext uri="{FF2B5EF4-FFF2-40B4-BE49-F238E27FC236}">
                <a16:creationId xmlns:a16="http://schemas.microsoft.com/office/drawing/2014/main" id="{3EC31568-0A43-4B77-A72C-EA8FA556FFC4}"/>
              </a:ext>
            </a:extLst>
          </p:cNvPr>
          <p:cNvSpPr/>
          <p:nvPr/>
        </p:nvSpPr>
        <p:spPr>
          <a:xfrm>
            <a:off x="2488367" y="949597"/>
            <a:ext cx="351378" cy="523220"/>
          </a:xfrm>
          <a:prstGeom prst="rect">
            <a:avLst/>
          </a:prstGeom>
        </p:spPr>
        <p:txBody>
          <a:bodyPr wrap="none">
            <a:spAutoFit/>
          </a:bodyPr>
          <a:lstStyle/>
          <a:p>
            <a:r>
              <a:rPr lang="en-US" sz="2800" dirty="0">
                <a:latin typeface="Candara" panose="020E0502030303020204" pitchFamily="34" charset="0"/>
              </a:rPr>
              <a:t>y</a:t>
            </a:r>
          </a:p>
        </p:txBody>
      </p:sp>
      <p:sp>
        <p:nvSpPr>
          <p:cNvPr id="9" name="Rectangle 8">
            <a:extLst>
              <a:ext uri="{FF2B5EF4-FFF2-40B4-BE49-F238E27FC236}">
                <a16:creationId xmlns:a16="http://schemas.microsoft.com/office/drawing/2014/main" id="{1E369CA8-EFAA-44AF-A20A-3562FAA84935}"/>
              </a:ext>
            </a:extLst>
          </p:cNvPr>
          <p:cNvSpPr/>
          <p:nvPr/>
        </p:nvSpPr>
        <p:spPr>
          <a:xfrm>
            <a:off x="4368038" y="5013770"/>
            <a:ext cx="4808184" cy="1200329"/>
          </a:xfrm>
          <a:prstGeom prst="rect">
            <a:avLst/>
          </a:prstGeom>
        </p:spPr>
        <p:txBody>
          <a:bodyPr wrap="square">
            <a:spAutoFit/>
          </a:bodyPr>
          <a:lstStyle/>
          <a:p>
            <a:r>
              <a:rPr lang="en-US" sz="2400" dirty="0">
                <a:solidFill>
                  <a:srgbClr val="FF0000"/>
                </a:solidFill>
                <a:latin typeface="Candara" panose="020E0502030303020204" pitchFamily="34" charset="0"/>
              </a:rPr>
              <a:t>Occam’s (or Ockham’s) Razor: </a:t>
            </a:r>
          </a:p>
          <a:p>
            <a:r>
              <a:rPr lang="en-US" sz="2400" dirty="0">
                <a:solidFill>
                  <a:srgbClr val="FF0000"/>
                </a:solidFill>
                <a:latin typeface="Candara" panose="020E0502030303020204" pitchFamily="34" charset="0"/>
              </a:rPr>
              <a:t>Everything else being equal, choose the less complex hypothesis.</a:t>
            </a:r>
          </a:p>
        </p:txBody>
      </p:sp>
    </p:spTree>
    <p:extLst>
      <p:ext uri="{BB962C8B-B14F-4D97-AF65-F5344CB8AC3E}">
        <p14:creationId xmlns:p14="http://schemas.microsoft.com/office/powerpoint/2010/main" val="1686590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 fill="hold"/>
                                        <p:tgtEl>
                                          <p:spTgt spid="3">
                                            <p:txEl>
                                              <p:pRg st="1" end="1"/>
                                            </p:txEl>
                                          </p:spTgt>
                                        </p:tgtEl>
                                        <p:attrNameLst>
                                          <p:attrName>style.color</p:attrName>
                                        </p:attrNameLst>
                                      </p:cBhvr>
                                      <p:to>
                                        <a:srgbClr val="FF2600"/>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DF280-AA50-9F4E-A67B-46AD6313A4F9}"/>
              </a:ext>
            </a:extLst>
          </p:cNvPr>
          <p:cNvSpPr>
            <a:spLocks noGrp="1"/>
          </p:cNvSpPr>
          <p:nvPr>
            <p:ph type="title"/>
          </p:nvPr>
        </p:nvSpPr>
        <p:spPr>
          <a:xfrm>
            <a:off x="609600" y="76200"/>
            <a:ext cx="10972800" cy="987552"/>
          </a:xfrm>
        </p:spPr>
        <p:txBody>
          <a:bodyPr/>
          <a:lstStyle/>
          <a:p>
            <a:r>
              <a:rPr lang="en-US" dirty="0"/>
              <a:t>Error vs Complexity</a:t>
            </a:r>
          </a:p>
        </p:txBody>
      </p:sp>
      <p:sp>
        <p:nvSpPr>
          <p:cNvPr id="3" name="Content Placeholder 2">
            <a:extLst>
              <a:ext uri="{FF2B5EF4-FFF2-40B4-BE49-F238E27FC236}">
                <a16:creationId xmlns:a16="http://schemas.microsoft.com/office/drawing/2014/main" id="{96A24E56-CB3E-2A47-B199-962941335F31}"/>
              </a:ext>
            </a:extLst>
          </p:cNvPr>
          <p:cNvSpPr>
            <a:spLocks noGrp="1"/>
          </p:cNvSpPr>
          <p:nvPr>
            <p:ph idx="1"/>
          </p:nvPr>
        </p:nvSpPr>
        <p:spPr>
          <a:xfrm>
            <a:off x="609600" y="1219201"/>
            <a:ext cx="10972800" cy="5334001"/>
          </a:xfrm>
        </p:spPr>
        <p:txBody>
          <a:bodyPr/>
          <a:lstStyle/>
          <a:p>
            <a:r>
              <a:rPr lang="en-US" dirty="0"/>
              <a:t>Data set: training set (80%); test set (20%)</a:t>
            </a:r>
          </a:p>
        </p:txBody>
      </p:sp>
      <p:sp>
        <p:nvSpPr>
          <p:cNvPr id="4" name="Slide Number Placeholder 3">
            <a:extLst>
              <a:ext uri="{FF2B5EF4-FFF2-40B4-BE49-F238E27FC236}">
                <a16:creationId xmlns:a16="http://schemas.microsoft.com/office/drawing/2014/main" id="{DE45B679-BE4B-C445-9316-B3A133379613}"/>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21</a:t>
            </a:fld>
            <a:endParaRPr lang="en-US" dirty="0"/>
          </a:p>
        </p:txBody>
      </p:sp>
      <p:cxnSp>
        <p:nvCxnSpPr>
          <p:cNvPr id="6" name="Straight Arrow Connector 5">
            <a:extLst>
              <a:ext uri="{FF2B5EF4-FFF2-40B4-BE49-F238E27FC236}">
                <a16:creationId xmlns:a16="http://schemas.microsoft.com/office/drawing/2014/main" id="{FB3D9637-E5E0-504A-B64B-8322A0742986}"/>
              </a:ext>
            </a:extLst>
          </p:cNvPr>
          <p:cNvCxnSpPr>
            <a:cxnSpLocks/>
          </p:cNvCxnSpPr>
          <p:nvPr/>
        </p:nvCxnSpPr>
        <p:spPr>
          <a:xfrm flipV="1">
            <a:off x="3050874" y="3153438"/>
            <a:ext cx="0" cy="2238907"/>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A828C142-32E1-6C4E-8EE1-AE25150E8963}"/>
              </a:ext>
            </a:extLst>
          </p:cNvPr>
          <p:cNvCxnSpPr>
            <a:cxnSpLocks/>
          </p:cNvCxnSpPr>
          <p:nvPr/>
        </p:nvCxnSpPr>
        <p:spPr>
          <a:xfrm flipV="1">
            <a:off x="3050874" y="5410817"/>
            <a:ext cx="5334000" cy="1"/>
          </a:xfrm>
          <a:prstGeom prst="straightConnector1">
            <a:avLst/>
          </a:prstGeom>
          <a:ln w="50800">
            <a:tailEnd type="triangle"/>
          </a:ln>
        </p:spPr>
        <p:style>
          <a:lnRef idx="1">
            <a:schemeClr val="dk1"/>
          </a:lnRef>
          <a:fillRef idx="0">
            <a:schemeClr val="dk1"/>
          </a:fillRef>
          <a:effectRef idx="0">
            <a:schemeClr val="dk1"/>
          </a:effectRef>
          <a:fontRef idx="minor">
            <a:schemeClr val="tx1"/>
          </a:fontRef>
        </p:style>
      </p:cxnSp>
      <p:sp>
        <p:nvSpPr>
          <p:cNvPr id="8" name="Freeform 7">
            <a:extLst>
              <a:ext uri="{FF2B5EF4-FFF2-40B4-BE49-F238E27FC236}">
                <a16:creationId xmlns:a16="http://schemas.microsoft.com/office/drawing/2014/main" id="{E1C94E13-5EAE-FF45-8B1D-9690B05C2FB5}"/>
              </a:ext>
            </a:extLst>
          </p:cNvPr>
          <p:cNvSpPr/>
          <p:nvPr/>
        </p:nvSpPr>
        <p:spPr>
          <a:xfrm>
            <a:off x="3557556" y="3447430"/>
            <a:ext cx="4073236" cy="1717964"/>
          </a:xfrm>
          <a:custGeom>
            <a:avLst/>
            <a:gdLst>
              <a:gd name="connsiteX0" fmla="*/ 0 w 4073236"/>
              <a:gd name="connsiteY0" fmla="*/ 0 h 1717964"/>
              <a:gd name="connsiteX1" fmla="*/ 1052945 w 4073236"/>
              <a:gd name="connsiteY1" fmla="*/ 1385455 h 1717964"/>
              <a:gd name="connsiteX2" fmla="*/ 4073236 w 4073236"/>
              <a:gd name="connsiteY2" fmla="*/ 1717964 h 1717964"/>
              <a:gd name="connsiteX0" fmla="*/ 0 w 4073236"/>
              <a:gd name="connsiteY0" fmla="*/ 0 h 1747760"/>
              <a:gd name="connsiteX1" fmla="*/ 1413163 w 4073236"/>
              <a:gd name="connsiteY1" fmla="*/ 1579419 h 1747760"/>
              <a:gd name="connsiteX2" fmla="*/ 4073236 w 4073236"/>
              <a:gd name="connsiteY2" fmla="*/ 1717964 h 1747760"/>
              <a:gd name="connsiteX0" fmla="*/ 0 w 4073236"/>
              <a:gd name="connsiteY0" fmla="*/ 0 h 1722191"/>
              <a:gd name="connsiteX1" fmla="*/ 1524000 w 4073236"/>
              <a:gd name="connsiteY1" fmla="*/ 1524001 h 1722191"/>
              <a:gd name="connsiteX2" fmla="*/ 4073236 w 4073236"/>
              <a:gd name="connsiteY2" fmla="*/ 1717964 h 1722191"/>
              <a:gd name="connsiteX0" fmla="*/ 0 w 4073236"/>
              <a:gd name="connsiteY0" fmla="*/ 0 h 1717964"/>
              <a:gd name="connsiteX1" fmla="*/ 1524000 w 4073236"/>
              <a:gd name="connsiteY1" fmla="*/ 1524001 h 1717964"/>
              <a:gd name="connsiteX2" fmla="*/ 4073236 w 4073236"/>
              <a:gd name="connsiteY2" fmla="*/ 1717964 h 1717964"/>
              <a:gd name="connsiteX0" fmla="*/ 0 w 4073236"/>
              <a:gd name="connsiteY0" fmla="*/ 0 h 1717964"/>
              <a:gd name="connsiteX1" fmla="*/ 1524000 w 4073236"/>
              <a:gd name="connsiteY1" fmla="*/ 1524001 h 1717964"/>
              <a:gd name="connsiteX2" fmla="*/ 4073236 w 4073236"/>
              <a:gd name="connsiteY2" fmla="*/ 1717964 h 1717964"/>
              <a:gd name="connsiteX0" fmla="*/ 0 w 4073236"/>
              <a:gd name="connsiteY0" fmla="*/ 0 h 1717964"/>
              <a:gd name="connsiteX1" fmla="*/ 1524000 w 4073236"/>
              <a:gd name="connsiteY1" fmla="*/ 1524001 h 1717964"/>
              <a:gd name="connsiteX2" fmla="*/ 4073236 w 4073236"/>
              <a:gd name="connsiteY2" fmla="*/ 1717964 h 1717964"/>
            </a:gdLst>
            <a:ahLst/>
            <a:cxnLst>
              <a:cxn ang="0">
                <a:pos x="connsiteX0" y="connsiteY0"/>
              </a:cxn>
              <a:cxn ang="0">
                <a:pos x="connsiteX1" y="connsiteY1"/>
              </a:cxn>
              <a:cxn ang="0">
                <a:pos x="connsiteX2" y="connsiteY2"/>
              </a:cxn>
            </a:cxnLst>
            <a:rect l="l" t="t" r="r" b="b"/>
            <a:pathLst>
              <a:path w="4073236" h="1717964">
                <a:moveTo>
                  <a:pt x="0" y="0"/>
                </a:moveTo>
                <a:cubicBezTo>
                  <a:pt x="390236" y="549565"/>
                  <a:pt x="872836" y="1265383"/>
                  <a:pt x="1524000" y="1524001"/>
                </a:cubicBezTo>
                <a:cubicBezTo>
                  <a:pt x="2175164" y="1782619"/>
                  <a:pt x="2902527" y="1694873"/>
                  <a:pt x="4073236" y="1717964"/>
                </a:cubicBezTo>
              </a:path>
            </a:pathLst>
          </a:custGeom>
          <a:noFill/>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Freeform 8">
            <a:extLst>
              <a:ext uri="{FF2B5EF4-FFF2-40B4-BE49-F238E27FC236}">
                <a16:creationId xmlns:a16="http://schemas.microsoft.com/office/drawing/2014/main" id="{00360E68-88F8-A447-A8B8-854A2AC40AC1}"/>
              </a:ext>
            </a:extLst>
          </p:cNvPr>
          <p:cNvSpPr/>
          <p:nvPr/>
        </p:nvSpPr>
        <p:spPr>
          <a:xfrm>
            <a:off x="3557557" y="3426567"/>
            <a:ext cx="3962400" cy="1849664"/>
          </a:xfrm>
          <a:custGeom>
            <a:avLst/>
            <a:gdLst>
              <a:gd name="connsiteX0" fmla="*/ 0 w 3768437"/>
              <a:gd name="connsiteY0" fmla="*/ 1856509 h 1856509"/>
              <a:gd name="connsiteX1" fmla="*/ 2770909 w 3768437"/>
              <a:gd name="connsiteY1" fmla="*/ 1468582 h 1856509"/>
              <a:gd name="connsiteX2" fmla="*/ 3768437 w 3768437"/>
              <a:gd name="connsiteY2" fmla="*/ 0 h 1856509"/>
              <a:gd name="connsiteX0" fmla="*/ 0 w 3768437"/>
              <a:gd name="connsiteY0" fmla="*/ 1856509 h 1856509"/>
              <a:gd name="connsiteX1" fmla="*/ 2272146 w 3768437"/>
              <a:gd name="connsiteY1" fmla="*/ 1607127 h 1856509"/>
              <a:gd name="connsiteX2" fmla="*/ 3768437 w 3768437"/>
              <a:gd name="connsiteY2" fmla="*/ 0 h 1856509"/>
              <a:gd name="connsiteX0" fmla="*/ 0 w 3768437"/>
              <a:gd name="connsiteY0" fmla="*/ 1856509 h 1856509"/>
              <a:gd name="connsiteX1" fmla="*/ 2272146 w 3768437"/>
              <a:gd name="connsiteY1" fmla="*/ 1607127 h 1856509"/>
              <a:gd name="connsiteX2" fmla="*/ 3768437 w 3768437"/>
              <a:gd name="connsiteY2" fmla="*/ 0 h 1856509"/>
              <a:gd name="connsiteX0" fmla="*/ 0 w 3768437"/>
              <a:gd name="connsiteY0" fmla="*/ 1856509 h 1856509"/>
              <a:gd name="connsiteX1" fmla="*/ 2161309 w 3768437"/>
              <a:gd name="connsiteY1" fmla="*/ 1579316 h 1856509"/>
              <a:gd name="connsiteX2" fmla="*/ 3768437 w 3768437"/>
              <a:gd name="connsiteY2" fmla="*/ 0 h 1856509"/>
              <a:gd name="connsiteX0" fmla="*/ 0 w 3768437"/>
              <a:gd name="connsiteY0" fmla="*/ 1856509 h 1856509"/>
              <a:gd name="connsiteX1" fmla="*/ 2161309 w 3768437"/>
              <a:gd name="connsiteY1" fmla="*/ 1579316 h 1856509"/>
              <a:gd name="connsiteX2" fmla="*/ 3768437 w 3768437"/>
              <a:gd name="connsiteY2" fmla="*/ 0 h 1856509"/>
              <a:gd name="connsiteX0" fmla="*/ 0 w 3768437"/>
              <a:gd name="connsiteY0" fmla="*/ 1856509 h 1856509"/>
              <a:gd name="connsiteX1" fmla="*/ 2161309 w 3768437"/>
              <a:gd name="connsiteY1" fmla="*/ 1579316 h 1856509"/>
              <a:gd name="connsiteX2" fmla="*/ 3768437 w 3768437"/>
              <a:gd name="connsiteY2" fmla="*/ 0 h 1856509"/>
            </a:gdLst>
            <a:ahLst/>
            <a:cxnLst>
              <a:cxn ang="0">
                <a:pos x="connsiteX0" y="connsiteY0"/>
              </a:cxn>
              <a:cxn ang="0">
                <a:pos x="connsiteX1" y="connsiteY1"/>
              </a:cxn>
              <a:cxn ang="0">
                <a:pos x="connsiteX2" y="connsiteY2"/>
              </a:cxn>
            </a:cxnLst>
            <a:rect l="l" t="t" r="r" b="b"/>
            <a:pathLst>
              <a:path w="3768437" h="1856509">
                <a:moveTo>
                  <a:pt x="0" y="1856509"/>
                </a:moveTo>
                <a:cubicBezTo>
                  <a:pt x="1071418" y="1817254"/>
                  <a:pt x="1422399" y="1861025"/>
                  <a:pt x="2161309" y="1579316"/>
                </a:cubicBezTo>
                <a:cubicBezTo>
                  <a:pt x="2900219" y="1297607"/>
                  <a:pt x="3390455" y="565014"/>
                  <a:pt x="3768437" y="0"/>
                </a:cubicBezTo>
              </a:path>
            </a:pathLst>
          </a:custGeom>
          <a:noFill/>
          <a:ln w="38100">
            <a:solidFill>
              <a:srgbClr val="0000CC"/>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Freeform 9">
            <a:extLst>
              <a:ext uri="{FF2B5EF4-FFF2-40B4-BE49-F238E27FC236}">
                <a16:creationId xmlns:a16="http://schemas.microsoft.com/office/drawing/2014/main" id="{900182CF-9E33-5642-90CB-4EF255D3469A}"/>
              </a:ext>
            </a:extLst>
          </p:cNvPr>
          <p:cNvSpPr/>
          <p:nvPr/>
        </p:nvSpPr>
        <p:spPr>
          <a:xfrm>
            <a:off x="3557556" y="3142632"/>
            <a:ext cx="3962401" cy="1718040"/>
          </a:xfrm>
          <a:custGeom>
            <a:avLst/>
            <a:gdLst>
              <a:gd name="connsiteX0" fmla="*/ 0 w 3823854"/>
              <a:gd name="connsiteY0" fmla="*/ 55418 h 1718039"/>
              <a:gd name="connsiteX1" fmla="*/ 1995054 w 3823854"/>
              <a:gd name="connsiteY1" fmla="*/ 1717964 h 1718039"/>
              <a:gd name="connsiteX2" fmla="*/ 3823854 w 3823854"/>
              <a:gd name="connsiteY2" fmla="*/ 0 h 1718039"/>
              <a:gd name="connsiteX0" fmla="*/ 0 w 3823854"/>
              <a:gd name="connsiteY0" fmla="*/ 55418 h 1690333"/>
              <a:gd name="connsiteX1" fmla="*/ 1834613 w 3823854"/>
              <a:gd name="connsiteY1" fmla="*/ 1690255 h 1690333"/>
              <a:gd name="connsiteX2" fmla="*/ 3823854 w 3823854"/>
              <a:gd name="connsiteY2" fmla="*/ 0 h 1690333"/>
              <a:gd name="connsiteX0" fmla="*/ 0 w 3823854"/>
              <a:gd name="connsiteY0" fmla="*/ 55418 h 1718040"/>
              <a:gd name="connsiteX1" fmla="*/ 1914833 w 3823854"/>
              <a:gd name="connsiteY1" fmla="*/ 1717965 h 1718040"/>
              <a:gd name="connsiteX2" fmla="*/ 3823854 w 3823854"/>
              <a:gd name="connsiteY2" fmla="*/ 0 h 1718040"/>
            </a:gdLst>
            <a:ahLst/>
            <a:cxnLst>
              <a:cxn ang="0">
                <a:pos x="connsiteX0" y="connsiteY0"/>
              </a:cxn>
              <a:cxn ang="0">
                <a:pos x="connsiteX1" y="connsiteY1"/>
              </a:cxn>
              <a:cxn ang="0">
                <a:pos x="connsiteX2" y="connsiteY2"/>
              </a:cxn>
            </a:cxnLst>
            <a:rect l="l" t="t" r="r" b="b"/>
            <a:pathLst>
              <a:path w="3823854" h="1718040">
                <a:moveTo>
                  <a:pt x="0" y="55418"/>
                </a:moveTo>
                <a:cubicBezTo>
                  <a:pt x="678872" y="891309"/>
                  <a:pt x="1277524" y="1727201"/>
                  <a:pt x="1914833" y="1717965"/>
                </a:cubicBezTo>
                <a:cubicBezTo>
                  <a:pt x="2552142" y="1708729"/>
                  <a:pt x="3228108" y="854364"/>
                  <a:pt x="3823854" y="0"/>
                </a:cubicBezTo>
              </a:path>
            </a:pathLst>
          </a:custGeom>
          <a:noFill/>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Rectangle 10">
            <a:extLst>
              <a:ext uri="{FF2B5EF4-FFF2-40B4-BE49-F238E27FC236}">
                <a16:creationId xmlns:a16="http://schemas.microsoft.com/office/drawing/2014/main" id="{22A1283C-9ECB-6946-83EA-7FA4BAFB2ACF}"/>
              </a:ext>
            </a:extLst>
          </p:cNvPr>
          <p:cNvSpPr/>
          <p:nvPr/>
        </p:nvSpPr>
        <p:spPr>
          <a:xfrm>
            <a:off x="7519957" y="5517695"/>
            <a:ext cx="1285929" cy="369332"/>
          </a:xfrm>
          <a:prstGeom prst="rect">
            <a:avLst/>
          </a:prstGeom>
        </p:spPr>
        <p:txBody>
          <a:bodyPr wrap="none">
            <a:spAutoFit/>
          </a:bodyPr>
          <a:lstStyle/>
          <a:p>
            <a:r>
              <a:rPr lang="en-US" dirty="0">
                <a:latin typeface="Candara" panose="020E0502030303020204" pitchFamily="34" charset="0"/>
                <a:sym typeface="Wingdings" pitchFamily="2" charset="2"/>
              </a:rPr>
              <a:t>Complexity</a:t>
            </a:r>
            <a:endParaRPr lang="en-US" dirty="0">
              <a:latin typeface="Candara" panose="020E0502030303020204" pitchFamily="34" charset="0"/>
            </a:endParaRPr>
          </a:p>
        </p:txBody>
      </p:sp>
      <p:sp>
        <p:nvSpPr>
          <p:cNvPr id="12" name="Rectangle 11">
            <a:extLst>
              <a:ext uri="{FF2B5EF4-FFF2-40B4-BE49-F238E27FC236}">
                <a16:creationId xmlns:a16="http://schemas.microsoft.com/office/drawing/2014/main" id="{3AAF430E-54F2-D243-807D-85A4BB3CE10C}"/>
              </a:ext>
            </a:extLst>
          </p:cNvPr>
          <p:cNvSpPr/>
          <p:nvPr/>
        </p:nvSpPr>
        <p:spPr>
          <a:xfrm>
            <a:off x="2284604" y="3241901"/>
            <a:ext cx="678391" cy="369332"/>
          </a:xfrm>
          <a:prstGeom prst="rect">
            <a:avLst/>
          </a:prstGeom>
        </p:spPr>
        <p:txBody>
          <a:bodyPr wrap="none">
            <a:spAutoFit/>
          </a:bodyPr>
          <a:lstStyle/>
          <a:p>
            <a:r>
              <a:rPr lang="en-US" dirty="0">
                <a:latin typeface="Candara" panose="020E0502030303020204" pitchFamily="34" charset="0"/>
                <a:sym typeface="Wingdings" pitchFamily="2" charset="2"/>
              </a:rPr>
              <a:t>Error</a:t>
            </a:r>
            <a:endParaRPr lang="en-US" dirty="0">
              <a:latin typeface="Candara" panose="020E0502030303020204" pitchFamily="34" charset="0"/>
            </a:endParaRPr>
          </a:p>
        </p:txBody>
      </p:sp>
      <p:sp>
        <p:nvSpPr>
          <p:cNvPr id="13" name="Rectangle 12">
            <a:extLst>
              <a:ext uri="{FF2B5EF4-FFF2-40B4-BE49-F238E27FC236}">
                <a16:creationId xmlns:a16="http://schemas.microsoft.com/office/drawing/2014/main" id="{D5A20123-B49E-5D4D-8DCB-83D880224A68}"/>
              </a:ext>
            </a:extLst>
          </p:cNvPr>
          <p:cNvSpPr/>
          <p:nvPr/>
        </p:nvSpPr>
        <p:spPr>
          <a:xfrm>
            <a:off x="6833328" y="4352870"/>
            <a:ext cx="2016065" cy="830997"/>
          </a:xfrm>
          <a:prstGeom prst="rect">
            <a:avLst/>
          </a:prstGeom>
        </p:spPr>
        <p:txBody>
          <a:bodyPr wrap="none">
            <a:spAutoFit/>
          </a:bodyPr>
          <a:lstStyle/>
          <a:p>
            <a:pPr algn="ctr"/>
            <a:r>
              <a:rPr lang="en-US" sz="2400" dirty="0">
                <a:latin typeface="Candara" panose="020E0502030303020204" pitchFamily="34" charset="0"/>
                <a:sym typeface="Wingdings" pitchFamily="2" charset="2"/>
              </a:rPr>
              <a:t>Training error </a:t>
            </a:r>
          </a:p>
          <a:p>
            <a:pPr algn="ctr"/>
            <a:r>
              <a:rPr lang="en-US" sz="2400" dirty="0">
                <a:latin typeface="Candara" panose="020E0502030303020204" pitchFamily="34" charset="0"/>
                <a:sym typeface="Wingdings" pitchFamily="2" charset="2"/>
              </a:rPr>
              <a:t>(training set)</a:t>
            </a:r>
            <a:endParaRPr lang="en-US" sz="2400" dirty="0">
              <a:latin typeface="Candara" panose="020E0502030303020204" pitchFamily="34" charset="0"/>
            </a:endParaRPr>
          </a:p>
        </p:txBody>
      </p:sp>
      <p:sp>
        <p:nvSpPr>
          <p:cNvPr id="14" name="Rectangle 13">
            <a:extLst>
              <a:ext uri="{FF2B5EF4-FFF2-40B4-BE49-F238E27FC236}">
                <a16:creationId xmlns:a16="http://schemas.microsoft.com/office/drawing/2014/main" id="{42E1F092-2BAA-5E41-9805-8337B6DD850E}"/>
              </a:ext>
            </a:extLst>
          </p:cNvPr>
          <p:cNvSpPr/>
          <p:nvPr/>
        </p:nvSpPr>
        <p:spPr>
          <a:xfrm>
            <a:off x="7248972" y="3745172"/>
            <a:ext cx="2331087" cy="461665"/>
          </a:xfrm>
          <a:prstGeom prst="rect">
            <a:avLst/>
          </a:prstGeom>
        </p:spPr>
        <p:txBody>
          <a:bodyPr wrap="none">
            <a:spAutoFit/>
          </a:bodyPr>
          <a:lstStyle/>
          <a:p>
            <a:r>
              <a:rPr lang="en-US" sz="2400" dirty="0">
                <a:solidFill>
                  <a:srgbClr val="0000CC"/>
                </a:solidFill>
                <a:latin typeface="Candara" panose="020E0502030303020204" pitchFamily="34" charset="0"/>
                <a:sym typeface="Wingdings" pitchFamily="2" charset="2"/>
              </a:rPr>
              <a:t>Overfitting error</a:t>
            </a:r>
            <a:endParaRPr lang="en-US" sz="2400" dirty="0">
              <a:solidFill>
                <a:srgbClr val="0000CC"/>
              </a:solidFill>
              <a:latin typeface="Candara" panose="020E0502030303020204" pitchFamily="34" charset="0"/>
            </a:endParaRPr>
          </a:p>
        </p:txBody>
      </p:sp>
      <p:sp>
        <p:nvSpPr>
          <p:cNvPr id="15" name="Rectangle 14">
            <a:extLst>
              <a:ext uri="{FF2B5EF4-FFF2-40B4-BE49-F238E27FC236}">
                <a16:creationId xmlns:a16="http://schemas.microsoft.com/office/drawing/2014/main" id="{E7B37C7B-C08A-2A4F-AC27-E38F218824BB}"/>
              </a:ext>
            </a:extLst>
          </p:cNvPr>
          <p:cNvSpPr/>
          <p:nvPr/>
        </p:nvSpPr>
        <p:spPr>
          <a:xfrm>
            <a:off x="5355693" y="2595571"/>
            <a:ext cx="2855270" cy="830997"/>
          </a:xfrm>
          <a:prstGeom prst="rect">
            <a:avLst/>
          </a:prstGeom>
        </p:spPr>
        <p:txBody>
          <a:bodyPr wrap="none">
            <a:spAutoFit/>
          </a:bodyPr>
          <a:lstStyle/>
          <a:p>
            <a:pPr algn="ctr"/>
            <a:r>
              <a:rPr lang="en-US" sz="2400" dirty="0">
                <a:solidFill>
                  <a:srgbClr val="FF0000"/>
                </a:solidFill>
                <a:latin typeface="Candara" panose="020E0502030303020204" pitchFamily="34" charset="0"/>
                <a:sym typeface="Wingdings" pitchFamily="2" charset="2"/>
              </a:rPr>
              <a:t>Generalization error </a:t>
            </a:r>
          </a:p>
          <a:p>
            <a:pPr algn="ctr"/>
            <a:r>
              <a:rPr lang="en-US" sz="2400" dirty="0">
                <a:solidFill>
                  <a:srgbClr val="FF0000"/>
                </a:solidFill>
                <a:latin typeface="Candara" panose="020E0502030303020204" pitchFamily="34" charset="0"/>
                <a:sym typeface="Wingdings" pitchFamily="2" charset="2"/>
              </a:rPr>
              <a:t>(test set)</a:t>
            </a:r>
            <a:endParaRPr lang="en-US" sz="2400" dirty="0">
              <a:solidFill>
                <a:srgbClr val="FF0000"/>
              </a:solidFill>
              <a:latin typeface="Candara" panose="020E0502030303020204" pitchFamily="34" charset="0"/>
            </a:endParaRPr>
          </a:p>
        </p:txBody>
      </p:sp>
      <p:sp>
        <p:nvSpPr>
          <p:cNvPr id="16" name="Rectangle 15">
            <a:extLst>
              <a:ext uri="{FF2B5EF4-FFF2-40B4-BE49-F238E27FC236}">
                <a16:creationId xmlns:a16="http://schemas.microsoft.com/office/drawing/2014/main" id="{5EA519ED-BBC2-FD45-AADE-CEA869082DA8}"/>
              </a:ext>
            </a:extLst>
          </p:cNvPr>
          <p:cNvSpPr/>
          <p:nvPr/>
        </p:nvSpPr>
        <p:spPr>
          <a:xfrm>
            <a:off x="5285714" y="5165394"/>
            <a:ext cx="396262" cy="523220"/>
          </a:xfrm>
          <a:prstGeom prst="rect">
            <a:avLst/>
          </a:prstGeom>
        </p:spPr>
        <p:txBody>
          <a:bodyPr wrap="none">
            <a:spAutoFit/>
          </a:bodyPr>
          <a:lstStyle/>
          <a:p>
            <a:r>
              <a:rPr lang="en-US" sz="2800" b="1" dirty="0">
                <a:solidFill>
                  <a:srgbClr val="FF0000"/>
                </a:solidFill>
                <a:latin typeface="Candara" panose="020E0502030303020204" pitchFamily="34" charset="0"/>
              </a:rPr>
              <a:t>X</a:t>
            </a:r>
          </a:p>
        </p:txBody>
      </p:sp>
    </p:spTree>
    <p:extLst>
      <p:ext uri="{BB962C8B-B14F-4D97-AF65-F5344CB8AC3E}">
        <p14:creationId xmlns:p14="http://schemas.microsoft.com/office/powerpoint/2010/main" val="1880073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2000"/>
                                        <p:tgtEl>
                                          <p:spTgt spid="8"/>
                                        </p:tgtEl>
                                      </p:cBhvr>
                                    </p:animEffect>
                                  </p:childTnLst>
                                </p:cTn>
                              </p:par>
                            </p:childTnLst>
                          </p:cTn>
                        </p:par>
                        <p:par>
                          <p:cTn id="8" fill="hold">
                            <p:stCondLst>
                              <p:cond delay="2000"/>
                            </p:stCondLst>
                            <p:childTnLst>
                              <p:par>
                                <p:cTn id="9" presetID="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2000"/>
                                        <p:tgtEl>
                                          <p:spTgt spid="9"/>
                                        </p:tgtEl>
                                      </p:cBhvr>
                                    </p:animEffec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2000"/>
                                        <p:tgtEl>
                                          <p:spTgt spid="10"/>
                                        </p:tgtEl>
                                      </p:cBhvr>
                                    </p:animEffect>
                                  </p:childTnLst>
                                </p:cTn>
                              </p:par>
                            </p:childTnLst>
                          </p:cTn>
                        </p:par>
                        <p:par>
                          <p:cTn id="24" fill="hold">
                            <p:stCondLst>
                              <p:cond delay="200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482A-5C8F-5144-A606-F7C7EB606503}"/>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C7F8711D-B0A6-2542-B34E-562325886F1D}"/>
              </a:ext>
            </a:extLst>
          </p:cNvPr>
          <p:cNvSpPr>
            <a:spLocks noGrp="1"/>
          </p:cNvSpPr>
          <p:nvPr>
            <p:ph idx="1"/>
          </p:nvPr>
        </p:nvSpPr>
        <p:spPr/>
        <p:txBody>
          <a:bodyPr/>
          <a:lstStyle/>
          <a:p>
            <a:r>
              <a:rPr lang="en-US" dirty="0"/>
              <a:t>Classification:</a:t>
            </a:r>
          </a:p>
          <a:p>
            <a:pPr lvl="1"/>
            <a:r>
              <a:rPr lang="en-US" dirty="0"/>
              <a:t>Output: discrete labels.</a:t>
            </a:r>
          </a:p>
          <a:p>
            <a:r>
              <a:rPr lang="en-US" dirty="0"/>
              <a:t>Regression:</a:t>
            </a:r>
          </a:p>
          <a:p>
            <a:pPr lvl="1"/>
            <a:r>
              <a:rPr lang="en-US" dirty="0"/>
              <a:t>Output: continuous value.</a:t>
            </a:r>
          </a:p>
        </p:txBody>
      </p:sp>
      <p:sp>
        <p:nvSpPr>
          <p:cNvPr id="4" name="Slide Number Placeholder 3">
            <a:extLst>
              <a:ext uri="{FF2B5EF4-FFF2-40B4-BE49-F238E27FC236}">
                <a16:creationId xmlns:a16="http://schemas.microsoft.com/office/drawing/2014/main" id="{8911E911-9657-4545-9C3C-04DC090272D5}"/>
              </a:ext>
            </a:extLst>
          </p:cNvPr>
          <p:cNvSpPr>
            <a:spLocks noGrp="1"/>
          </p:cNvSpPr>
          <p:nvPr>
            <p:ph type="sldNum" sz="quarter" idx="12"/>
          </p:nvPr>
        </p:nvSpPr>
        <p:spPr/>
        <p:txBody>
          <a:bodyPr/>
          <a:lstStyle/>
          <a:p>
            <a:pPr>
              <a:defRPr/>
            </a:pPr>
            <a:fld id="{CCF77436-EC8C-4AA7-8F7E-35D67B363DD7}" type="slidenum">
              <a:rPr lang="en-US" smtClean="0"/>
              <a:pPr>
                <a:defRPr/>
              </a:pPr>
              <a:t>22</a:t>
            </a:fld>
            <a:endParaRPr lang="en-US" dirty="0"/>
          </a:p>
        </p:txBody>
      </p:sp>
    </p:spTree>
    <p:extLst>
      <p:ext uri="{BB962C8B-B14F-4D97-AF65-F5344CB8AC3E}">
        <p14:creationId xmlns:p14="http://schemas.microsoft.com/office/powerpoint/2010/main" val="2570976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pPr lvl="1"/>
            <a:r>
              <a:rPr lang="en-US" dirty="0"/>
              <a:t>Classification with Naive Bayes Network</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23</a:t>
            </a:fld>
            <a:endParaRPr lang="en-US" dirty="0"/>
          </a:p>
        </p:txBody>
      </p:sp>
    </p:spTree>
    <p:extLst>
      <p:ext uri="{BB962C8B-B14F-4D97-AF65-F5344CB8AC3E}">
        <p14:creationId xmlns:p14="http://schemas.microsoft.com/office/powerpoint/2010/main" val="3303327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C8FA-FEEE-2041-8D1A-1988F111E809}"/>
              </a:ext>
            </a:extLst>
          </p:cNvPr>
          <p:cNvSpPr>
            <a:spLocks noGrp="1"/>
          </p:cNvSpPr>
          <p:nvPr>
            <p:ph type="title"/>
          </p:nvPr>
        </p:nvSpPr>
        <p:spPr/>
        <p:txBody>
          <a:bodyPr/>
          <a:lstStyle/>
          <a:p>
            <a:r>
              <a:rPr lang="en-US"/>
              <a:t>Example: Spam Detection</a:t>
            </a:r>
            <a:endParaRPr lang="en-US" dirty="0"/>
          </a:p>
        </p:txBody>
      </p:sp>
      <p:sp>
        <p:nvSpPr>
          <p:cNvPr id="3" name="Content Placeholder 2">
            <a:extLst>
              <a:ext uri="{FF2B5EF4-FFF2-40B4-BE49-F238E27FC236}">
                <a16:creationId xmlns:a16="http://schemas.microsoft.com/office/drawing/2014/main" id="{493E8709-54DD-AE47-AB3D-2C54CC0189F0}"/>
              </a:ext>
            </a:extLst>
          </p:cNvPr>
          <p:cNvSpPr>
            <a:spLocks noGrp="1"/>
          </p:cNvSpPr>
          <p:nvPr>
            <p:ph idx="1"/>
          </p:nvPr>
        </p:nvSpPr>
        <p:spPr>
          <a:xfrm>
            <a:off x="609600" y="1219202"/>
            <a:ext cx="10972800" cy="4148426"/>
          </a:xfrm>
        </p:spPr>
        <p:txBody>
          <a:bodyPr>
            <a:normAutofit fontScale="62500" lnSpcReduction="20000"/>
          </a:bodyPr>
          <a:lstStyle/>
          <a:p>
            <a:pPr marL="11113" indent="0">
              <a:buNone/>
            </a:pPr>
            <a:r>
              <a:rPr lang="en-US" sz="3800" cap="small" dirty="0"/>
              <a:t>Spam:</a:t>
            </a:r>
            <a:r>
              <a:rPr lang="en-US" dirty="0"/>
              <a:t> </a:t>
            </a:r>
          </a:p>
          <a:p>
            <a:pPr marL="239713" indent="-228600"/>
            <a:r>
              <a:rPr lang="en-US" dirty="0"/>
              <a:t>Wholesale Fashion Watches -57% today. Designer watches for cheap ... </a:t>
            </a:r>
          </a:p>
          <a:p>
            <a:pPr marL="239713" indent="-228600"/>
            <a:r>
              <a:rPr lang="en-US" dirty="0"/>
              <a:t>You can buy ViagraFr$1.85 All Medications at unbeatable prices! ... </a:t>
            </a:r>
          </a:p>
          <a:p>
            <a:pPr marL="239713" indent="-228600"/>
            <a:r>
              <a:rPr lang="en-US" dirty="0"/>
              <a:t>WE CAN TREAT ANYTHING YOU SUFFER FROM JUST TRUST US ... </a:t>
            </a:r>
          </a:p>
          <a:p>
            <a:pPr marL="239713" indent="-228600"/>
            <a:r>
              <a:rPr lang="en-US" dirty="0" err="1"/>
              <a:t>Sta.rt</a:t>
            </a:r>
            <a:r>
              <a:rPr lang="en-US" dirty="0"/>
              <a:t> earn*</a:t>
            </a:r>
            <a:r>
              <a:rPr lang="en-US" dirty="0" err="1"/>
              <a:t>ing</a:t>
            </a:r>
            <a:r>
              <a:rPr lang="en-US" dirty="0"/>
              <a:t> the salary </a:t>
            </a:r>
            <a:r>
              <a:rPr lang="en-US" dirty="0" err="1"/>
              <a:t>yo,u</a:t>
            </a:r>
            <a:r>
              <a:rPr lang="en-US" dirty="0"/>
              <a:t> d-</a:t>
            </a:r>
            <a:r>
              <a:rPr lang="en-US" dirty="0" err="1"/>
              <a:t>eserve</a:t>
            </a:r>
            <a:r>
              <a:rPr lang="en-US" dirty="0"/>
              <a:t> by </a:t>
            </a:r>
            <a:r>
              <a:rPr lang="en-US" dirty="0" err="1"/>
              <a:t>o’btaining</a:t>
            </a:r>
            <a:r>
              <a:rPr lang="en-US" dirty="0"/>
              <a:t> the </a:t>
            </a:r>
            <a:r>
              <a:rPr lang="en-US" dirty="0" err="1"/>
              <a:t>prope,r</a:t>
            </a:r>
            <a:r>
              <a:rPr lang="en-US" dirty="0"/>
              <a:t> </a:t>
            </a:r>
            <a:r>
              <a:rPr lang="en-US" dirty="0" err="1"/>
              <a:t>crede’ntials</a:t>
            </a:r>
            <a:r>
              <a:rPr lang="en-US" dirty="0"/>
              <a:t>!</a:t>
            </a:r>
          </a:p>
          <a:p>
            <a:pPr marL="11113" indent="0">
              <a:buNone/>
            </a:pPr>
            <a:r>
              <a:rPr lang="en-US" sz="3800" cap="small" dirty="0"/>
              <a:t>Ham:</a:t>
            </a:r>
            <a:r>
              <a:rPr lang="en-US" dirty="0"/>
              <a:t> </a:t>
            </a:r>
          </a:p>
          <a:p>
            <a:pPr marL="239713" indent="-228600"/>
            <a:r>
              <a:rPr lang="en-US" dirty="0"/>
              <a:t>The practical significance of hypertree width in identifying more ... </a:t>
            </a:r>
          </a:p>
          <a:p>
            <a:pPr marL="239713" indent="-228600"/>
            <a:r>
              <a:rPr lang="en-US" dirty="0"/>
              <a:t>Abstract: We will motivate the problem of social identity clustering: ... </a:t>
            </a:r>
          </a:p>
          <a:p>
            <a:pPr marL="239713" indent="-228600"/>
            <a:r>
              <a:rPr lang="en-US" dirty="0"/>
              <a:t>Good to see you my friend. Hey Peter, It was good to hear from you. ... </a:t>
            </a:r>
          </a:p>
          <a:p>
            <a:pPr marL="239713" indent="-228600"/>
            <a:r>
              <a:rPr lang="en-US" dirty="0"/>
              <a:t>PDS implies convexity of the resulting optimization problem (Kernel Ridge ...</a:t>
            </a:r>
          </a:p>
        </p:txBody>
      </p:sp>
      <p:sp>
        <p:nvSpPr>
          <p:cNvPr id="4" name="Slide Number Placeholder 3">
            <a:extLst>
              <a:ext uri="{FF2B5EF4-FFF2-40B4-BE49-F238E27FC236}">
                <a16:creationId xmlns:a16="http://schemas.microsoft.com/office/drawing/2014/main" id="{0B7FCC61-1CA2-FB4E-816C-268A28947047}"/>
              </a:ext>
            </a:extLst>
          </p:cNvPr>
          <p:cNvSpPr>
            <a:spLocks noGrp="1"/>
          </p:cNvSpPr>
          <p:nvPr>
            <p:ph type="sldNum" sz="quarter" idx="12"/>
          </p:nvPr>
        </p:nvSpPr>
        <p:spPr/>
        <p:txBody>
          <a:bodyPr/>
          <a:lstStyle/>
          <a:p>
            <a:pPr>
              <a:defRPr/>
            </a:pPr>
            <a:fld id="{CCF77436-EC8C-4AA7-8F7E-35D67B363DD7}" type="slidenum">
              <a:rPr lang="en-US" smtClean="0"/>
              <a:pPr>
                <a:defRPr/>
              </a:pPr>
              <a:t>24</a:t>
            </a:fld>
            <a:endParaRPr lang="en-US" dirty="0"/>
          </a:p>
        </p:txBody>
      </p:sp>
      <p:sp>
        <p:nvSpPr>
          <p:cNvPr id="5" name="Rounded Rectangle 4">
            <a:extLst>
              <a:ext uri="{FF2B5EF4-FFF2-40B4-BE49-F238E27FC236}">
                <a16:creationId xmlns:a16="http://schemas.microsoft.com/office/drawing/2014/main" id="{710D806B-36DE-4248-86C9-6BB4DD486DFE}"/>
              </a:ext>
            </a:extLst>
          </p:cNvPr>
          <p:cNvSpPr/>
          <p:nvPr/>
        </p:nvSpPr>
        <p:spPr>
          <a:xfrm>
            <a:off x="3852864" y="5861885"/>
            <a:ext cx="1365251" cy="493486"/>
          </a:xfrm>
          <a:prstGeom prst="roundRect">
            <a:avLst/>
          </a:prstGeom>
          <a:ln w="38100">
            <a:solidFill>
              <a:srgbClr val="008000"/>
            </a:solidFill>
          </a:ln>
        </p:spPr>
        <p:style>
          <a:lnRef idx="1">
            <a:schemeClr val="dk1"/>
          </a:lnRef>
          <a:fillRef idx="0">
            <a:schemeClr val="dk1"/>
          </a:fillRef>
          <a:effectRef idx="0">
            <a:schemeClr val="dk1"/>
          </a:effectRef>
          <a:fontRef idx="minor">
            <a:schemeClr val="tx1"/>
          </a:fontRef>
        </p:style>
        <p:txBody>
          <a:bodyPr rtlCol="0" anchor="ctr"/>
          <a:lstStyle/>
          <a:p>
            <a:pPr algn="ctr"/>
            <a:r>
              <a:rPr lang="en-US" sz="2400" dirty="0">
                <a:latin typeface="Candara" panose="020E0502030303020204" pitchFamily="34" charset="0"/>
              </a:rPr>
              <a:t>An email</a:t>
            </a:r>
          </a:p>
        </p:txBody>
      </p:sp>
      <p:sp>
        <p:nvSpPr>
          <p:cNvPr id="6" name="Rectangle 5">
            <a:extLst>
              <a:ext uri="{FF2B5EF4-FFF2-40B4-BE49-F238E27FC236}">
                <a16:creationId xmlns:a16="http://schemas.microsoft.com/office/drawing/2014/main" id="{A5595928-067D-2045-9086-40817BA75DF6}"/>
              </a:ext>
            </a:extLst>
          </p:cNvPr>
          <p:cNvSpPr/>
          <p:nvPr/>
        </p:nvSpPr>
        <p:spPr>
          <a:xfrm>
            <a:off x="6286263" y="5723651"/>
            <a:ext cx="835357" cy="461665"/>
          </a:xfrm>
          <a:prstGeom prst="rect">
            <a:avLst/>
          </a:prstGeom>
        </p:spPr>
        <p:txBody>
          <a:bodyPr wrap="none">
            <a:spAutoFit/>
          </a:bodyPr>
          <a:lstStyle/>
          <a:p>
            <a:r>
              <a:rPr lang="en-US" sz="2400" cap="small" dirty="0">
                <a:latin typeface="Candara" panose="020E0502030303020204" pitchFamily="34" charset="0"/>
              </a:rPr>
              <a:t>Spam</a:t>
            </a:r>
            <a:endParaRPr lang="en-US" sz="2400" dirty="0">
              <a:latin typeface="Candara" panose="020E0502030303020204" pitchFamily="34" charset="0"/>
            </a:endParaRPr>
          </a:p>
        </p:txBody>
      </p:sp>
      <p:sp>
        <p:nvSpPr>
          <p:cNvPr id="7" name="Rectangle 6">
            <a:extLst>
              <a:ext uri="{FF2B5EF4-FFF2-40B4-BE49-F238E27FC236}">
                <a16:creationId xmlns:a16="http://schemas.microsoft.com/office/drawing/2014/main" id="{1B95B703-DCD3-704A-99D5-D4481CD90DB0}"/>
              </a:ext>
            </a:extLst>
          </p:cNvPr>
          <p:cNvSpPr/>
          <p:nvPr/>
        </p:nvSpPr>
        <p:spPr>
          <a:xfrm>
            <a:off x="6286261" y="6079675"/>
            <a:ext cx="747320" cy="461665"/>
          </a:xfrm>
          <a:prstGeom prst="rect">
            <a:avLst/>
          </a:prstGeom>
        </p:spPr>
        <p:txBody>
          <a:bodyPr wrap="none">
            <a:spAutoFit/>
          </a:bodyPr>
          <a:lstStyle/>
          <a:p>
            <a:r>
              <a:rPr lang="en-US" sz="2400" cap="small" dirty="0">
                <a:latin typeface="Candara" panose="020E0502030303020204" pitchFamily="34" charset="0"/>
              </a:rPr>
              <a:t>Ham</a:t>
            </a:r>
            <a:endParaRPr lang="en-US" sz="2400" dirty="0">
              <a:latin typeface="Candara" panose="020E0502030303020204" pitchFamily="34" charset="0"/>
            </a:endParaRPr>
          </a:p>
        </p:txBody>
      </p:sp>
      <p:cxnSp>
        <p:nvCxnSpPr>
          <p:cNvPr id="8" name="Straight Arrow Connector 7">
            <a:extLst>
              <a:ext uri="{FF2B5EF4-FFF2-40B4-BE49-F238E27FC236}">
                <a16:creationId xmlns:a16="http://schemas.microsoft.com/office/drawing/2014/main" id="{1F6DD59C-AA03-884A-B148-B2163977CB5F}"/>
              </a:ext>
            </a:extLst>
          </p:cNvPr>
          <p:cNvCxnSpPr>
            <a:cxnSpLocks/>
            <a:stCxn id="9" idx="7"/>
            <a:endCxn id="6" idx="1"/>
          </p:cNvCxnSpPr>
          <p:nvPr/>
        </p:nvCxnSpPr>
        <p:spPr>
          <a:xfrm flipV="1">
            <a:off x="5629366" y="5954483"/>
            <a:ext cx="656896" cy="12181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5FE864C8-9F69-884A-95E6-016E69460097}"/>
              </a:ext>
            </a:extLst>
          </p:cNvPr>
          <p:cNvSpPr/>
          <p:nvPr/>
        </p:nvSpPr>
        <p:spPr>
          <a:xfrm>
            <a:off x="5551317" y="6062908"/>
            <a:ext cx="91440" cy="91440"/>
          </a:xfrm>
          <a:prstGeom prst="ellipse">
            <a:avLst/>
          </a:prstGeom>
          <a:solidFill>
            <a:schemeClr val="tx1"/>
          </a:solidFill>
          <a:ln w="381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0" name="Straight Arrow Connector 9">
            <a:extLst>
              <a:ext uri="{FF2B5EF4-FFF2-40B4-BE49-F238E27FC236}">
                <a16:creationId xmlns:a16="http://schemas.microsoft.com/office/drawing/2014/main" id="{8EA19AD0-8CE9-A248-ACA2-2F0BA7A80DBB}"/>
              </a:ext>
            </a:extLst>
          </p:cNvPr>
          <p:cNvCxnSpPr>
            <a:cxnSpLocks/>
            <a:stCxn id="9" idx="4"/>
            <a:endCxn id="7" idx="1"/>
          </p:cNvCxnSpPr>
          <p:nvPr/>
        </p:nvCxnSpPr>
        <p:spPr>
          <a:xfrm>
            <a:off x="5597037" y="6154349"/>
            <a:ext cx="689224" cy="1561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07A0C646-8D79-6347-B1D8-B670F8182726}"/>
              </a:ext>
            </a:extLst>
          </p:cNvPr>
          <p:cNvCxnSpPr>
            <a:cxnSpLocks/>
            <a:stCxn id="5" idx="3"/>
            <a:endCxn id="9" idx="2"/>
          </p:cNvCxnSpPr>
          <p:nvPr/>
        </p:nvCxnSpPr>
        <p:spPr>
          <a:xfrm>
            <a:off x="5218115" y="6108628"/>
            <a:ext cx="333203"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69501FC2-80A7-6F43-AB5F-A522975E3FCE}"/>
              </a:ext>
            </a:extLst>
          </p:cNvPr>
          <p:cNvSpPr/>
          <p:nvPr/>
        </p:nvSpPr>
        <p:spPr>
          <a:xfrm>
            <a:off x="5249894" y="5731119"/>
            <a:ext cx="288862" cy="461665"/>
          </a:xfrm>
          <a:prstGeom prst="rect">
            <a:avLst/>
          </a:prstGeom>
        </p:spPr>
        <p:txBody>
          <a:bodyPr wrap="none">
            <a:spAutoFit/>
          </a:bodyPr>
          <a:lstStyle/>
          <a:p>
            <a:r>
              <a:rPr lang="en-US" sz="2400" dirty="0">
                <a:latin typeface="Candara" panose="020E0502030303020204" pitchFamily="34" charset="0"/>
              </a:rPr>
              <a:t>f</a:t>
            </a:r>
          </a:p>
        </p:txBody>
      </p:sp>
    </p:spTree>
    <p:extLst>
      <p:ext uri="{BB962C8B-B14F-4D97-AF65-F5344CB8AC3E}">
        <p14:creationId xmlns:p14="http://schemas.microsoft.com/office/powerpoint/2010/main" val="913960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7A10B-8FA3-9944-815A-2AC84F9AFE53}"/>
              </a:ext>
            </a:extLst>
          </p:cNvPr>
          <p:cNvSpPr>
            <a:spLocks noGrp="1"/>
          </p:cNvSpPr>
          <p:nvPr>
            <p:ph type="title"/>
          </p:nvPr>
        </p:nvSpPr>
        <p:spPr/>
        <p:txBody>
          <a:bodyPr/>
          <a:lstStyle/>
          <a:p>
            <a:r>
              <a:rPr lang="en-US" dirty="0"/>
              <a:t>Bag of Words</a:t>
            </a:r>
          </a:p>
        </p:txBody>
      </p:sp>
      <p:sp>
        <p:nvSpPr>
          <p:cNvPr id="24" name="Content Placeholder 23">
            <a:extLst>
              <a:ext uri="{FF2B5EF4-FFF2-40B4-BE49-F238E27FC236}">
                <a16:creationId xmlns:a16="http://schemas.microsoft.com/office/drawing/2014/main" id="{C36E5604-FC9C-9549-B673-93F24DC73518}"/>
              </a:ext>
            </a:extLst>
          </p:cNvPr>
          <p:cNvSpPr>
            <a:spLocks noGrp="1"/>
          </p:cNvSpPr>
          <p:nvPr>
            <p:ph idx="1"/>
          </p:nvPr>
        </p:nvSpPr>
        <p:spPr/>
        <p:txBody>
          <a:bodyPr/>
          <a:lstStyle/>
          <a:p>
            <a:r>
              <a:rPr lang="en-US" dirty="0"/>
              <a:t>Only counts the frequency of words.</a:t>
            </a:r>
          </a:p>
          <a:p>
            <a:r>
              <a:rPr lang="en-US" dirty="0"/>
              <a:t>The order of the words in a message is ignored.</a:t>
            </a:r>
          </a:p>
          <a:p>
            <a:r>
              <a:rPr lang="en-US" dirty="0"/>
              <a:t>It is a simplified model.</a:t>
            </a:r>
          </a:p>
        </p:txBody>
      </p:sp>
      <p:sp>
        <p:nvSpPr>
          <p:cNvPr id="4" name="Slide Number Placeholder 3">
            <a:extLst>
              <a:ext uri="{FF2B5EF4-FFF2-40B4-BE49-F238E27FC236}">
                <a16:creationId xmlns:a16="http://schemas.microsoft.com/office/drawing/2014/main" id="{7B8470A6-78F6-9D43-A429-502485E7F88B}"/>
              </a:ext>
            </a:extLst>
          </p:cNvPr>
          <p:cNvSpPr>
            <a:spLocks noGrp="1"/>
          </p:cNvSpPr>
          <p:nvPr>
            <p:ph type="sldNum" sz="quarter" idx="12"/>
          </p:nvPr>
        </p:nvSpPr>
        <p:spPr/>
        <p:txBody>
          <a:bodyPr/>
          <a:lstStyle/>
          <a:p>
            <a:fld id="{CCF77436-EC8C-4AA7-8F7E-35D67B363DD7}" type="slidenum">
              <a:rPr lang="en-US" smtClean="0"/>
              <a:pPr/>
              <a:t>25</a:t>
            </a:fld>
            <a:endParaRPr lang="en-US" dirty="0"/>
          </a:p>
        </p:txBody>
      </p:sp>
    </p:spTree>
    <p:extLst>
      <p:ext uri="{BB962C8B-B14F-4D97-AF65-F5344CB8AC3E}">
        <p14:creationId xmlns:p14="http://schemas.microsoft.com/office/powerpoint/2010/main" val="3672646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4729163"/>
            <a:ext cx="10972800" cy="1824039"/>
          </a:xfrm>
        </p:spPr>
        <p:txBody>
          <a:bodyPr>
            <a:normAutofit/>
          </a:bodyPr>
          <a:lstStyle/>
          <a:p>
            <a:r>
              <a:rPr lang="en-US" dirty="0"/>
              <a:t>Size of vocabulary: 12</a:t>
            </a:r>
          </a:p>
          <a:p>
            <a:r>
              <a:rPr lang="en-US" dirty="0"/>
              <a:t>P(E=spam) for a random email E: 3/8</a:t>
            </a:r>
          </a:p>
        </p:txBody>
      </p:sp>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26</a:t>
            </a:fld>
            <a:endParaRPr lang="en-US" dirty="0"/>
          </a:p>
        </p:txBody>
      </p:sp>
      <p:sp>
        <p:nvSpPr>
          <p:cNvPr id="5" name="Rectangle 4">
            <a:extLst>
              <a:ext uri="{FF2B5EF4-FFF2-40B4-BE49-F238E27FC236}">
                <a16:creationId xmlns:a16="http://schemas.microsoft.com/office/drawing/2014/main" id="{AA964810-99D9-1D4D-BADB-2EE9DE129CE5}"/>
              </a:ext>
            </a:extLst>
          </p:cNvPr>
          <p:cNvSpPr/>
          <p:nvPr/>
        </p:nvSpPr>
        <p:spPr>
          <a:xfrm>
            <a:off x="2334911" y="1674897"/>
            <a:ext cx="3262432" cy="1384995"/>
          </a:xfrm>
          <a:prstGeom prst="rect">
            <a:avLst/>
          </a:prstGeom>
        </p:spPr>
        <p:txBody>
          <a:bodyPr wrap="none">
            <a:spAutoFit/>
          </a:bodyPr>
          <a:lstStyle/>
          <a:p>
            <a:r>
              <a:rPr lang="en-US" sz="2800" dirty="0">
                <a:latin typeface="Candara" panose="020E0502030303020204" pitchFamily="34" charset="0"/>
              </a:rPr>
              <a:t>OFFER IS SECRET</a:t>
            </a:r>
          </a:p>
          <a:p>
            <a:r>
              <a:rPr lang="en-US" sz="2800" dirty="0">
                <a:latin typeface="Candara" panose="020E0502030303020204" pitchFamily="34" charset="0"/>
              </a:rPr>
              <a:t>CLICK SECRET LINK</a:t>
            </a:r>
          </a:p>
          <a:p>
            <a:r>
              <a:rPr lang="en-US" sz="2800" dirty="0">
                <a:latin typeface="Candara" panose="020E0502030303020204" pitchFamily="34" charset="0"/>
              </a:rPr>
              <a:t>SECRET SPORT LINK</a:t>
            </a:r>
          </a:p>
        </p:txBody>
      </p:sp>
      <p:sp>
        <p:nvSpPr>
          <p:cNvPr id="6" name="Rectangle 5">
            <a:extLst>
              <a:ext uri="{FF2B5EF4-FFF2-40B4-BE49-F238E27FC236}">
                <a16:creationId xmlns:a16="http://schemas.microsoft.com/office/drawing/2014/main" id="{E8513523-2904-2B47-AAB4-6716F9FBA18C}"/>
              </a:ext>
            </a:extLst>
          </p:cNvPr>
          <p:cNvSpPr/>
          <p:nvPr/>
        </p:nvSpPr>
        <p:spPr>
          <a:xfrm>
            <a:off x="6198695" y="1674897"/>
            <a:ext cx="3530134" cy="2246769"/>
          </a:xfrm>
          <a:prstGeom prst="rect">
            <a:avLst/>
          </a:prstGeom>
        </p:spPr>
        <p:txBody>
          <a:bodyPr wrap="none">
            <a:spAutoFit/>
          </a:bodyPr>
          <a:lstStyle/>
          <a:p>
            <a:r>
              <a:rPr lang="en-US" sz="2800" dirty="0">
                <a:latin typeface="Candara" panose="020E0502030303020204" pitchFamily="34" charset="0"/>
              </a:rPr>
              <a:t>PLAY SPORT TODAY</a:t>
            </a:r>
          </a:p>
          <a:p>
            <a:r>
              <a:rPr lang="en-US" sz="2800" dirty="0">
                <a:latin typeface="Candara" panose="020E0502030303020204" pitchFamily="34" charset="0"/>
              </a:rPr>
              <a:t>WENT PLAY SPORT</a:t>
            </a:r>
          </a:p>
          <a:p>
            <a:r>
              <a:rPr lang="en-US" sz="2800" dirty="0">
                <a:latin typeface="Candara" panose="020E0502030303020204" pitchFamily="34" charset="0"/>
              </a:rPr>
              <a:t>SECRET SPORT EVENT</a:t>
            </a:r>
          </a:p>
          <a:p>
            <a:r>
              <a:rPr lang="en-US" sz="2800" dirty="0">
                <a:latin typeface="Candara" panose="020E0502030303020204" pitchFamily="34" charset="0"/>
              </a:rPr>
              <a:t>SPORT IS TODAY</a:t>
            </a:r>
          </a:p>
          <a:p>
            <a:r>
              <a:rPr lang="en-US" sz="2800" dirty="0">
                <a:latin typeface="Candara" panose="020E0502030303020204" pitchFamily="34" charset="0"/>
              </a:rPr>
              <a:t>SPORT COSTS MONEY</a:t>
            </a:r>
          </a:p>
        </p:txBody>
      </p:sp>
      <p:sp>
        <p:nvSpPr>
          <p:cNvPr id="8" name="Rectangle 7">
            <a:extLst>
              <a:ext uri="{FF2B5EF4-FFF2-40B4-BE49-F238E27FC236}">
                <a16:creationId xmlns:a16="http://schemas.microsoft.com/office/drawing/2014/main" id="{E4CDBB9B-CDED-0B48-97EB-FDC4C1C5EFEA}"/>
              </a:ext>
            </a:extLst>
          </p:cNvPr>
          <p:cNvSpPr/>
          <p:nvPr/>
        </p:nvSpPr>
        <p:spPr>
          <a:xfrm>
            <a:off x="3256088" y="11209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9" name="Rectangle 8">
            <a:extLst>
              <a:ext uri="{FF2B5EF4-FFF2-40B4-BE49-F238E27FC236}">
                <a16:creationId xmlns:a16="http://schemas.microsoft.com/office/drawing/2014/main" id="{1A3ECD4B-C74F-884A-BD87-848D3E186C3C}"/>
              </a:ext>
            </a:extLst>
          </p:cNvPr>
          <p:cNvSpPr/>
          <p:nvPr/>
        </p:nvSpPr>
        <p:spPr>
          <a:xfrm>
            <a:off x="7299171" y="11209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2247509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AF36-0A0F-F04B-832F-8DA29693C68A}"/>
              </a:ext>
            </a:extLst>
          </p:cNvPr>
          <p:cNvSpPr>
            <a:spLocks noGrp="1"/>
          </p:cNvSpPr>
          <p:nvPr>
            <p:ph type="title"/>
          </p:nvPr>
        </p:nvSpPr>
        <p:spPr/>
        <p:txBody>
          <a:bodyPr/>
          <a:lstStyle/>
          <a:p>
            <a:r>
              <a:rPr lang="en-US" dirty="0"/>
              <a:t>Inference</a:t>
            </a:r>
          </a:p>
        </p:txBody>
      </p:sp>
      <p:sp>
        <p:nvSpPr>
          <p:cNvPr id="3" name="Content Placeholder 2">
            <a:extLst>
              <a:ext uri="{FF2B5EF4-FFF2-40B4-BE49-F238E27FC236}">
                <a16:creationId xmlns:a16="http://schemas.microsoft.com/office/drawing/2014/main" id="{60375C06-5F8C-C841-A91C-2EFCFC34D766}"/>
              </a:ext>
            </a:extLst>
          </p:cNvPr>
          <p:cNvSpPr>
            <a:spLocks noGrp="1"/>
          </p:cNvSpPr>
          <p:nvPr>
            <p:ph idx="1"/>
          </p:nvPr>
        </p:nvSpPr>
        <p:spPr/>
        <p:txBody>
          <a:bodyPr/>
          <a:lstStyle/>
          <a:p>
            <a:r>
              <a:rPr lang="en-US" dirty="0"/>
              <a:t>Input:</a:t>
            </a:r>
          </a:p>
          <a:p>
            <a:pPr lvl="1"/>
            <a:r>
              <a:rPr lang="en-US" dirty="0"/>
              <a:t>Prior distribution of Spam and Ham: P(s), P(h)</a:t>
            </a:r>
          </a:p>
          <a:p>
            <a:pPr lvl="1"/>
            <a:r>
              <a:rPr lang="en-US" dirty="0"/>
              <a:t>Likelihood:  P(</a:t>
            </a:r>
            <a:r>
              <a:rPr lang="en-US" dirty="0" err="1"/>
              <a:t>w|s</a:t>
            </a:r>
            <a:r>
              <a:rPr lang="en-US" dirty="0"/>
              <a:t>) and P(</a:t>
            </a:r>
            <a:r>
              <a:rPr lang="en-US" dirty="0" err="1"/>
              <a:t>w|h</a:t>
            </a:r>
            <a:r>
              <a:rPr lang="en-US" dirty="0"/>
              <a:t>) for any word w</a:t>
            </a:r>
          </a:p>
          <a:p>
            <a:r>
              <a:rPr lang="en-US" dirty="0"/>
              <a:t>Output:</a:t>
            </a:r>
          </a:p>
          <a:p>
            <a:pPr lvl="1"/>
            <a:r>
              <a:rPr lang="en-US" dirty="0"/>
              <a:t>Posterior: P(</a:t>
            </a:r>
            <a:r>
              <a:rPr lang="en-US" dirty="0" err="1"/>
              <a:t>s|X</a:t>
            </a:r>
            <a:r>
              <a:rPr lang="en-US" dirty="0"/>
              <a:t>), X is bag of words.</a:t>
            </a:r>
          </a:p>
          <a:p>
            <a:r>
              <a:rPr lang="en-US" dirty="0"/>
              <a:t>Naive Bayesian Network (because we are not considering order of words)</a:t>
            </a:r>
          </a:p>
          <a:p>
            <a:pPr lvl="1"/>
            <a:r>
              <a:rPr lang="en-US" dirty="0"/>
              <a:t>Naïve due to independence (order does not matter of words) assumption</a:t>
            </a:r>
          </a:p>
          <a:p>
            <a:pPr lvl="1"/>
            <a:endParaRPr lang="en-US" dirty="0"/>
          </a:p>
        </p:txBody>
      </p:sp>
      <p:sp>
        <p:nvSpPr>
          <p:cNvPr id="4" name="Slide Number Placeholder 3">
            <a:extLst>
              <a:ext uri="{FF2B5EF4-FFF2-40B4-BE49-F238E27FC236}">
                <a16:creationId xmlns:a16="http://schemas.microsoft.com/office/drawing/2014/main" id="{6824EBB3-104E-7D43-9344-52E0C98A83CE}"/>
              </a:ext>
            </a:extLst>
          </p:cNvPr>
          <p:cNvSpPr>
            <a:spLocks noGrp="1"/>
          </p:cNvSpPr>
          <p:nvPr>
            <p:ph type="sldNum" sz="quarter" idx="12"/>
          </p:nvPr>
        </p:nvSpPr>
        <p:spPr/>
        <p:txBody>
          <a:bodyPr/>
          <a:lstStyle/>
          <a:p>
            <a:fld id="{CCF77436-EC8C-4AA7-8F7E-35D67B363DD7}" type="slidenum">
              <a:rPr lang="en-US" smtClean="0"/>
              <a:pPr/>
              <a:t>27</a:t>
            </a:fld>
            <a:endParaRPr lang="en-US" dirty="0"/>
          </a:p>
        </p:txBody>
      </p:sp>
    </p:spTree>
    <p:extLst>
      <p:ext uri="{BB962C8B-B14F-4D97-AF65-F5344CB8AC3E}">
        <p14:creationId xmlns:p14="http://schemas.microsoft.com/office/powerpoint/2010/main" val="3217114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AAF36-0A0F-F04B-832F-8DA29693C68A}"/>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60375C06-5F8C-C841-A91C-2EFCFC34D766}"/>
              </a:ext>
            </a:extLst>
          </p:cNvPr>
          <p:cNvSpPr>
            <a:spLocks noGrp="1"/>
          </p:cNvSpPr>
          <p:nvPr>
            <p:ph idx="1"/>
          </p:nvPr>
        </p:nvSpPr>
        <p:spPr/>
        <p:txBody>
          <a:bodyPr/>
          <a:lstStyle/>
          <a:p>
            <a:r>
              <a:rPr lang="en-US" dirty="0"/>
              <a:t>How many parameters at most are required for the Bayes network with 12 words in the dictionary?</a:t>
            </a:r>
          </a:p>
          <a:p>
            <a:pPr lvl="1"/>
            <a:r>
              <a:rPr lang="en-US" dirty="0"/>
              <a:t>1 prior: P(s) or P(h)</a:t>
            </a:r>
          </a:p>
          <a:p>
            <a:pPr lvl="1"/>
            <a:r>
              <a:rPr lang="en-US" dirty="0"/>
              <a:t>11 spam likelihood: P(</a:t>
            </a:r>
            <a:r>
              <a:rPr lang="en-US" dirty="0" err="1"/>
              <a:t>w|s</a:t>
            </a:r>
            <a:r>
              <a:rPr lang="en-US" dirty="0"/>
              <a:t>)</a:t>
            </a:r>
          </a:p>
          <a:p>
            <a:pPr lvl="1"/>
            <a:r>
              <a:rPr lang="en-US" dirty="0"/>
              <a:t>11 ham likelihood: P(</a:t>
            </a:r>
            <a:r>
              <a:rPr lang="en-US" dirty="0" err="1"/>
              <a:t>w|h</a:t>
            </a:r>
            <a:r>
              <a:rPr lang="en-US" dirty="0"/>
              <a:t>)</a:t>
            </a:r>
          </a:p>
          <a:p>
            <a:pPr lvl="1"/>
            <a:r>
              <a:rPr lang="en-US" dirty="0"/>
              <a:t>Overall: 23 </a:t>
            </a:r>
          </a:p>
          <a:p>
            <a:pPr lvl="1"/>
            <a:r>
              <a:rPr lang="en-US" sz="2400" dirty="0"/>
              <a:t>(remember when you know all but 1 parameter</a:t>
            </a:r>
          </a:p>
          <a:p>
            <a:pPr marL="350837" lvl="1" indent="0">
              <a:buNone/>
            </a:pPr>
            <a:r>
              <a:rPr lang="en-US" sz="2400" dirty="0"/>
              <a:t>then you can use complimentary to solve the final P)</a:t>
            </a:r>
          </a:p>
          <a:p>
            <a:pPr lvl="1"/>
            <a:endParaRPr lang="en-US" dirty="0"/>
          </a:p>
        </p:txBody>
      </p:sp>
      <p:sp>
        <p:nvSpPr>
          <p:cNvPr id="4" name="Slide Number Placeholder 3">
            <a:extLst>
              <a:ext uri="{FF2B5EF4-FFF2-40B4-BE49-F238E27FC236}">
                <a16:creationId xmlns:a16="http://schemas.microsoft.com/office/drawing/2014/main" id="{6824EBB3-104E-7D43-9344-52E0C98A83CE}"/>
              </a:ext>
            </a:extLst>
          </p:cNvPr>
          <p:cNvSpPr>
            <a:spLocks noGrp="1"/>
          </p:cNvSpPr>
          <p:nvPr>
            <p:ph type="sldNum" sz="quarter" idx="12"/>
          </p:nvPr>
        </p:nvSpPr>
        <p:spPr/>
        <p:txBody>
          <a:bodyPr/>
          <a:lstStyle/>
          <a:p>
            <a:fld id="{CCF77436-EC8C-4AA7-8F7E-35D67B363DD7}" type="slidenum">
              <a:rPr lang="en-US" smtClean="0"/>
              <a:pPr/>
              <a:t>28</a:t>
            </a:fld>
            <a:endParaRPr lang="en-US" dirty="0"/>
          </a:p>
        </p:txBody>
      </p:sp>
      <p:sp>
        <p:nvSpPr>
          <p:cNvPr id="14" name="Oval 13">
            <a:extLst>
              <a:ext uri="{FF2B5EF4-FFF2-40B4-BE49-F238E27FC236}">
                <a16:creationId xmlns:a16="http://schemas.microsoft.com/office/drawing/2014/main" id="{0D7E3D9A-DDF7-4AF7-A85D-417ACC4AC1CD}"/>
              </a:ext>
            </a:extLst>
          </p:cNvPr>
          <p:cNvSpPr/>
          <p:nvPr/>
        </p:nvSpPr>
        <p:spPr>
          <a:xfrm>
            <a:off x="7778496" y="2480154"/>
            <a:ext cx="1949900" cy="1730627"/>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u="sng" dirty="0">
                <a:latin typeface="Candara" panose="020E0502030303020204" pitchFamily="34" charset="0"/>
              </a:rPr>
              <a:t>E</a:t>
            </a:r>
            <a:r>
              <a:rPr lang="en-US" sz="2400" dirty="0">
                <a:latin typeface="Candara" panose="020E0502030303020204" pitchFamily="34" charset="0"/>
              </a:rPr>
              <a:t>mail </a:t>
            </a:r>
          </a:p>
          <a:p>
            <a:pPr algn="ctr"/>
            <a:r>
              <a:rPr lang="en-US" sz="2400" dirty="0">
                <a:latin typeface="Candara" panose="020E0502030303020204" pitchFamily="34" charset="0"/>
              </a:rPr>
              <a:t>(Spam or Ham)</a:t>
            </a:r>
          </a:p>
        </p:txBody>
      </p:sp>
      <p:cxnSp>
        <p:nvCxnSpPr>
          <p:cNvPr id="16" name="Straight Arrow Connector 15">
            <a:extLst>
              <a:ext uri="{FF2B5EF4-FFF2-40B4-BE49-F238E27FC236}">
                <a16:creationId xmlns:a16="http://schemas.microsoft.com/office/drawing/2014/main" id="{581A3D97-17DB-4624-AA6D-9095C2101AB4}"/>
              </a:ext>
            </a:extLst>
          </p:cNvPr>
          <p:cNvCxnSpPr>
            <a:cxnSpLocks/>
            <a:stCxn id="14" idx="4"/>
            <a:endCxn id="18" idx="0"/>
          </p:cNvCxnSpPr>
          <p:nvPr/>
        </p:nvCxnSpPr>
        <p:spPr>
          <a:xfrm>
            <a:off x="8753446" y="4210780"/>
            <a:ext cx="0" cy="45313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Oval 17">
            <a:extLst>
              <a:ext uri="{FF2B5EF4-FFF2-40B4-BE49-F238E27FC236}">
                <a16:creationId xmlns:a16="http://schemas.microsoft.com/office/drawing/2014/main" id="{A3DF7586-BB20-449F-B098-5CF4CDA9B5A7}"/>
              </a:ext>
            </a:extLst>
          </p:cNvPr>
          <p:cNvSpPr/>
          <p:nvPr/>
        </p:nvSpPr>
        <p:spPr>
          <a:xfrm>
            <a:off x="7778496" y="4663911"/>
            <a:ext cx="1949900" cy="1730627"/>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u="sng" dirty="0">
                <a:latin typeface="Candara" panose="020E0502030303020204" pitchFamily="34" charset="0"/>
              </a:rPr>
              <a:t>W</a:t>
            </a:r>
            <a:r>
              <a:rPr lang="en-US" sz="2400" dirty="0">
                <a:latin typeface="Candara" panose="020E0502030303020204" pitchFamily="34" charset="0"/>
              </a:rPr>
              <a:t>ord</a:t>
            </a:r>
          </a:p>
          <a:p>
            <a:pPr algn="ctr"/>
            <a:r>
              <a:rPr lang="en-US" sz="2400" dirty="0">
                <a:latin typeface="Candara" panose="020E0502030303020204" pitchFamily="34" charset="0"/>
              </a:rPr>
              <a:t>(12 words)</a:t>
            </a:r>
          </a:p>
        </p:txBody>
      </p:sp>
    </p:spTree>
    <p:extLst>
      <p:ext uri="{BB962C8B-B14F-4D97-AF65-F5344CB8AC3E}">
        <p14:creationId xmlns:p14="http://schemas.microsoft.com/office/powerpoint/2010/main" val="13588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001312"/>
                <a:ext cx="10972800" cy="3551890"/>
              </a:xfrm>
            </p:spPr>
            <p:txBody>
              <a:bodyPr>
                <a:normAutofit fontScale="85000" lnSpcReduction="20000"/>
              </a:bodyPr>
              <a:lstStyle/>
              <a:p>
                <a:pPr marL="11113" indent="0">
                  <a:buNone/>
                </a:pPr>
                <a:r>
                  <a:rPr lang="en-US" dirty="0"/>
                  <a:t>Consider w=“SPORT”</a:t>
                </a:r>
              </a:p>
              <a:p>
                <a:r>
                  <a:rPr lang="en-US" dirty="0"/>
                  <a:t>P(s) = 3/8; P(h)=5/8</a:t>
                </a:r>
              </a:p>
              <a:p>
                <a:r>
                  <a:rPr lang="en-US" dirty="0"/>
                  <a:t>P(</a:t>
                </a:r>
                <a:r>
                  <a:rPr lang="en-US" dirty="0" err="1"/>
                  <a:t>w|s</a:t>
                </a:r>
                <a:r>
                  <a:rPr lang="en-US" dirty="0"/>
                  <a:t>) = 1/9</a:t>
                </a:r>
              </a:p>
              <a:p>
                <a:r>
                  <a:rPr lang="en-US" dirty="0"/>
                  <a:t>P(</a:t>
                </a:r>
                <a:r>
                  <a:rPr lang="en-US" dirty="0" err="1"/>
                  <a:t>w|h</a:t>
                </a:r>
                <a:r>
                  <a:rPr lang="en-US" dirty="0"/>
                  <a:t>) = 1/3</a:t>
                </a:r>
              </a:p>
              <a:p>
                <a:r>
                  <a:rPr lang="en-US" dirty="0"/>
                  <a:t>P(</a:t>
                </a:r>
                <a:r>
                  <a:rPr lang="en-US" dirty="0" err="1"/>
                  <a:t>s|X</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m:t>
                    </m:r>
                  </m:oMath>
                </a14:m>
                <a:r>
                  <a:rPr lang="en-US" dirty="0"/>
                  <a:t> P(</a:t>
                </a:r>
                <a:r>
                  <a:rPr lang="en-US" dirty="0" err="1"/>
                  <a:t>w|s</a:t>
                </a:r>
                <a:r>
                  <a:rPr lang="en-US" dirty="0"/>
                  <a:t>)*P(s) = 1/9*3/8</a:t>
                </a:r>
              </a:p>
              <a:p>
                <a:r>
                  <a:rPr lang="en-US" dirty="0"/>
                  <a:t>P(</a:t>
                </a:r>
                <a:r>
                  <a:rPr lang="en-US" dirty="0" err="1"/>
                  <a:t>h|X</a:t>
                </a:r>
                <a:r>
                  <a:rPr lang="en-US" dirty="0"/>
                  <a:t>) </a:t>
                </a: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P(</a:t>
                </a:r>
                <a:r>
                  <a:rPr lang="en-US" dirty="0" err="1"/>
                  <a:t>w|h</a:t>
                </a:r>
                <a:r>
                  <a:rPr lang="en-US" dirty="0"/>
                  <a:t>)*P(h) = 1/3*5/8</a:t>
                </a:r>
              </a:p>
              <a:p>
                <a:r>
                  <a:rPr lang="en-US" dirty="0"/>
                  <a:t>P(</a:t>
                </a:r>
                <a:r>
                  <a:rPr lang="en-US" dirty="0" err="1"/>
                  <a:t>s|X</a:t>
                </a:r>
                <a:r>
                  <a:rPr lang="en-US" dirty="0"/>
                  <a:t>) = 3/18</a:t>
                </a:r>
              </a:p>
            </p:txBody>
          </p:sp>
        </mc:Choice>
        <mc:Fallback xmlns="">
          <p:sp>
            <p:nvSpPr>
              <p:cNvPr id="3" name="Content Placeholder 2">
                <a:extLst>
                  <a:ext uri="{FF2B5EF4-FFF2-40B4-BE49-F238E27FC236}">
                    <a16:creationId xmlns:a16="http://schemas.microsoft.com/office/drawing/2014/main" id="{729B3927-0EDB-2540-9C86-C9FAE50AAF81}"/>
                  </a:ext>
                </a:extLst>
              </p:cNvPr>
              <p:cNvSpPr>
                <a:spLocks noGrp="1" noRot="1" noChangeAspect="1" noMove="1" noResize="1" noEditPoints="1" noAdjustHandles="1" noChangeArrowheads="1" noChangeShapeType="1" noTextEdit="1"/>
              </p:cNvSpPr>
              <p:nvPr>
                <p:ph idx="1"/>
              </p:nvPr>
            </p:nvSpPr>
            <p:spPr>
              <a:xfrm>
                <a:off x="609600" y="3001312"/>
                <a:ext cx="10972800" cy="3551890"/>
              </a:xfrm>
              <a:blipFill>
                <a:blip r:embed="rId2"/>
                <a:stretch>
                  <a:fillRect l="-1387" t="-25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29</a:t>
            </a:fld>
            <a:endParaRPr lang="en-US" dirty="0"/>
          </a:p>
        </p:txBody>
      </p:sp>
      <p:sp>
        <p:nvSpPr>
          <p:cNvPr id="5" name="Rectangle 4">
            <a:extLst>
              <a:ext uri="{FF2B5EF4-FFF2-40B4-BE49-F238E27FC236}">
                <a16:creationId xmlns:a16="http://schemas.microsoft.com/office/drawing/2014/main" id="{AA964810-99D9-1D4D-BADB-2EE9DE129CE5}"/>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6" name="Rectangle 5">
            <a:extLst>
              <a:ext uri="{FF2B5EF4-FFF2-40B4-BE49-F238E27FC236}">
                <a16:creationId xmlns:a16="http://schemas.microsoft.com/office/drawing/2014/main" id="{E8513523-2904-2B47-AAB4-6716F9FBA18C}"/>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8" name="Rectangle 7">
            <a:extLst>
              <a:ext uri="{FF2B5EF4-FFF2-40B4-BE49-F238E27FC236}">
                <a16:creationId xmlns:a16="http://schemas.microsoft.com/office/drawing/2014/main" id="{E4CDBB9B-CDED-0B48-97EB-FDC4C1C5EFEA}"/>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9" name="Rectangle 8">
            <a:extLst>
              <a:ext uri="{FF2B5EF4-FFF2-40B4-BE49-F238E27FC236}">
                <a16:creationId xmlns:a16="http://schemas.microsoft.com/office/drawing/2014/main" id="{1A3ECD4B-C74F-884A-BD87-848D3E186C3C}"/>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
        <p:nvSpPr>
          <p:cNvPr id="10" name="Oval 9">
            <a:extLst>
              <a:ext uri="{FF2B5EF4-FFF2-40B4-BE49-F238E27FC236}">
                <a16:creationId xmlns:a16="http://schemas.microsoft.com/office/drawing/2014/main" id="{2D5082A8-30DF-40CB-9321-649ED395CD91}"/>
              </a:ext>
            </a:extLst>
          </p:cNvPr>
          <p:cNvSpPr/>
          <p:nvPr/>
        </p:nvSpPr>
        <p:spPr>
          <a:xfrm>
            <a:off x="8010144" y="3692320"/>
            <a:ext cx="512064" cy="386109"/>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latin typeface="Candara" panose="020E0502030303020204" pitchFamily="34" charset="0"/>
              </a:rPr>
              <a:t>E </a:t>
            </a:r>
          </a:p>
        </p:txBody>
      </p:sp>
      <p:sp>
        <p:nvSpPr>
          <p:cNvPr id="11" name="Oval 10">
            <a:extLst>
              <a:ext uri="{FF2B5EF4-FFF2-40B4-BE49-F238E27FC236}">
                <a16:creationId xmlns:a16="http://schemas.microsoft.com/office/drawing/2014/main" id="{603D83A4-3280-40B5-963A-2829E823AD6C}"/>
              </a:ext>
            </a:extLst>
          </p:cNvPr>
          <p:cNvSpPr/>
          <p:nvPr/>
        </p:nvSpPr>
        <p:spPr>
          <a:xfrm>
            <a:off x="8010144" y="4533322"/>
            <a:ext cx="512064" cy="353675"/>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400" dirty="0">
                <a:latin typeface="Candara" panose="020E0502030303020204" pitchFamily="34" charset="0"/>
              </a:rPr>
              <a:t>W</a:t>
            </a:r>
          </a:p>
        </p:txBody>
      </p:sp>
      <p:cxnSp>
        <p:nvCxnSpPr>
          <p:cNvPr id="12" name="Straight Arrow Connector 11">
            <a:extLst>
              <a:ext uri="{FF2B5EF4-FFF2-40B4-BE49-F238E27FC236}">
                <a16:creationId xmlns:a16="http://schemas.microsoft.com/office/drawing/2014/main" id="{BDF70DA5-9409-4FE7-B678-3383D7C2C054}"/>
              </a:ext>
            </a:extLst>
          </p:cNvPr>
          <p:cNvCxnSpPr>
            <a:cxnSpLocks/>
            <a:stCxn id="10" idx="4"/>
            <a:endCxn id="11" idx="0"/>
          </p:cNvCxnSpPr>
          <p:nvPr/>
        </p:nvCxnSpPr>
        <p:spPr>
          <a:xfrm>
            <a:off x="8266176" y="4078429"/>
            <a:ext cx="0" cy="4548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603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03B97-B688-2342-9132-A8229610FDC4}"/>
              </a:ext>
            </a:extLst>
          </p:cNvPr>
          <p:cNvSpPr>
            <a:spLocks noGrp="1"/>
          </p:cNvSpPr>
          <p:nvPr>
            <p:ph type="title"/>
          </p:nvPr>
        </p:nvSpPr>
        <p:spPr/>
        <p:txBody>
          <a:bodyPr/>
          <a:lstStyle/>
          <a:p>
            <a:r>
              <a:rPr lang="en-US" dirty="0"/>
              <a:t>Review: Goal of Machine Learning</a:t>
            </a:r>
          </a:p>
        </p:txBody>
      </p:sp>
      <p:sp>
        <p:nvSpPr>
          <p:cNvPr id="4" name="Slide Number Placeholder 3">
            <a:extLst>
              <a:ext uri="{FF2B5EF4-FFF2-40B4-BE49-F238E27FC236}">
                <a16:creationId xmlns:a16="http://schemas.microsoft.com/office/drawing/2014/main" id="{54B27A32-9EA8-C345-9EF5-FAD2BF089D3B}"/>
              </a:ext>
            </a:extLst>
          </p:cNvPr>
          <p:cNvSpPr>
            <a:spLocks noGrp="1"/>
          </p:cNvSpPr>
          <p:nvPr>
            <p:ph type="sldNum" sz="quarter" idx="12"/>
          </p:nvPr>
        </p:nvSpPr>
        <p:spPr/>
        <p:txBody>
          <a:bodyPr/>
          <a:lstStyle/>
          <a:p>
            <a:pPr>
              <a:defRPr/>
            </a:pPr>
            <a:fld id="{CCF77436-EC8C-4AA7-8F7E-35D67B363DD7}" type="slidenum">
              <a:rPr lang="en-US" smtClean="0"/>
              <a:pPr>
                <a:defRPr/>
              </a:pPr>
              <a:t>3</a:t>
            </a:fld>
            <a:endParaRPr lang="en-US" dirty="0"/>
          </a:p>
        </p:txBody>
      </p:sp>
      <p:sp>
        <p:nvSpPr>
          <p:cNvPr id="5" name="Rectangle 4">
            <a:extLst>
              <a:ext uri="{FF2B5EF4-FFF2-40B4-BE49-F238E27FC236}">
                <a16:creationId xmlns:a16="http://schemas.microsoft.com/office/drawing/2014/main" id="{8FBBB2F4-185C-4FE3-94A1-446139102EB1}"/>
              </a:ext>
            </a:extLst>
          </p:cNvPr>
          <p:cNvSpPr/>
          <p:nvPr/>
        </p:nvSpPr>
        <p:spPr>
          <a:xfrm>
            <a:off x="3375031" y="3202365"/>
            <a:ext cx="5623463" cy="584775"/>
          </a:xfrm>
          <a:prstGeom prst="rect">
            <a:avLst/>
          </a:prstGeom>
        </p:spPr>
        <p:txBody>
          <a:bodyPr wrap="none">
            <a:spAutoFit/>
          </a:bodyPr>
          <a:lstStyle/>
          <a:p>
            <a:r>
              <a:rPr lang="en-US" sz="3200" dirty="0">
                <a:solidFill>
                  <a:srgbClr val="FF0000"/>
                </a:solidFill>
                <a:latin typeface="Candara" panose="020E0502030303020204" pitchFamily="34" charset="0"/>
              </a:rPr>
              <a:t>To learn a model from the data!</a:t>
            </a:r>
          </a:p>
        </p:txBody>
      </p:sp>
    </p:spTree>
    <p:extLst>
      <p:ext uri="{BB962C8B-B14F-4D97-AF65-F5344CB8AC3E}">
        <p14:creationId xmlns:p14="http://schemas.microsoft.com/office/powerpoint/2010/main" val="2363848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001313"/>
                <a:ext cx="10972800" cy="3551890"/>
              </a:xfrm>
            </p:spPr>
            <p:txBody>
              <a:bodyPr>
                <a:noAutofit/>
              </a:bodyPr>
              <a:lstStyle/>
              <a:p>
                <a:pPr marL="11113" indent="0">
                  <a:buNone/>
                </a:pPr>
                <a:r>
                  <a:rPr lang="en-US" sz="2400" dirty="0"/>
                  <a:t>Consider a bag of words: X = {“SECRET”, “IS”, “SECRET”}</a:t>
                </a:r>
              </a:p>
              <a:p>
                <a:pPr marL="239713" indent="-228600"/>
                <a:r>
                  <a:rPr lang="en-US" sz="2400" dirty="0"/>
                  <a:t>w</a:t>
                </a:r>
                <a:r>
                  <a:rPr lang="en-US" sz="2400" baseline="-25000" dirty="0"/>
                  <a:t>1</a:t>
                </a:r>
                <a:r>
                  <a:rPr lang="en-US" sz="2400" dirty="0"/>
                  <a:t>=“SECRET”, w</a:t>
                </a:r>
                <a:r>
                  <a:rPr lang="en-US" sz="2400" baseline="-25000" dirty="0"/>
                  <a:t>2</a:t>
                </a:r>
                <a:r>
                  <a:rPr lang="en-US" sz="2400" dirty="0"/>
                  <a:t>=“IS”, w</a:t>
                </a:r>
                <a:r>
                  <a:rPr lang="en-US" sz="2400" baseline="-25000" dirty="0"/>
                  <a:t>3</a:t>
                </a:r>
                <a:r>
                  <a:rPr lang="en-US" sz="2400" dirty="0"/>
                  <a:t>=“SECRET”</a:t>
                </a:r>
              </a:p>
              <a:p>
                <a:pPr marL="239713" indent="-228600"/>
                <a:r>
                  <a:rPr lang="en-US" sz="2400" dirty="0"/>
                  <a:t>P(w</a:t>
                </a:r>
                <a:r>
                  <a:rPr lang="en-US" sz="2400" baseline="-25000" dirty="0"/>
                  <a:t>1</a:t>
                </a:r>
                <a:r>
                  <a:rPr lang="en-US" sz="2400" dirty="0"/>
                  <a:t>|s) = P(w</a:t>
                </a:r>
                <a:r>
                  <a:rPr lang="en-US" sz="2400" baseline="-25000" dirty="0"/>
                  <a:t>3</a:t>
                </a:r>
                <a:r>
                  <a:rPr lang="en-US" sz="2400" dirty="0"/>
                  <a:t>|s) = 1/3; P(w</a:t>
                </a:r>
                <a:r>
                  <a:rPr lang="en-US" sz="2400" baseline="-25000" dirty="0"/>
                  <a:t>2</a:t>
                </a:r>
                <a:r>
                  <a:rPr lang="en-US" sz="2400" dirty="0"/>
                  <a:t>|s) = 1/9</a:t>
                </a:r>
              </a:p>
              <a:p>
                <a:pPr marL="239713" indent="-228600"/>
                <a:r>
                  <a:rPr lang="en-US" sz="2400" dirty="0"/>
                  <a:t>P(w</a:t>
                </a:r>
                <a:r>
                  <a:rPr lang="en-US" sz="2400" baseline="-25000" dirty="0"/>
                  <a:t>1</a:t>
                </a:r>
                <a:r>
                  <a:rPr lang="en-US" sz="2400" dirty="0"/>
                  <a:t>|h) = P(w</a:t>
                </a:r>
                <a:r>
                  <a:rPr lang="en-US" sz="2400" baseline="-25000" dirty="0"/>
                  <a:t>3</a:t>
                </a:r>
                <a:r>
                  <a:rPr lang="en-US" sz="2400" dirty="0"/>
                  <a:t>|h) = 1/15; P(w</a:t>
                </a:r>
                <a:r>
                  <a:rPr lang="en-US" sz="2400" baseline="-25000" dirty="0"/>
                  <a:t>2</a:t>
                </a:r>
                <a:r>
                  <a:rPr lang="en-US" sz="2400" dirty="0"/>
                  <a:t>|h) = 1/15</a:t>
                </a:r>
              </a:p>
              <a:p>
                <a:pPr marL="239713" indent="-228600"/>
                <a:r>
                  <a:rPr lang="en-US" sz="2400" dirty="0"/>
                  <a:t>P(</a:t>
                </a:r>
                <a:r>
                  <a:rPr lang="en-US" sz="2400" dirty="0" err="1"/>
                  <a:t>s|X</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P(w</a:t>
                </a:r>
                <a:r>
                  <a:rPr lang="en-US" sz="2400" baseline="-25000" dirty="0"/>
                  <a:t>1</a:t>
                </a:r>
                <a:r>
                  <a:rPr lang="en-US" sz="2400" dirty="0"/>
                  <a:t>|s)*P(w</a:t>
                </a:r>
                <a:r>
                  <a:rPr lang="en-US" sz="2400" baseline="-25000" dirty="0"/>
                  <a:t>2</a:t>
                </a:r>
                <a:r>
                  <a:rPr lang="en-US" sz="2400" dirty="0"/>
                  <a:t>|s)*P(w</a:t>
                </a:r>
                <a:r>
                  <a:rPr lang="en-US" sz="2400" baseline="-25000" dirty="0"/>
                  <a:t>3</a:t>
                </a:r>
                <a:r>
                  <a:rPr lang="en-US" sz="2400" dirty="0"/>
                  <a:t>|s)*P(s) = 1/3*1/9*1/3*3/8</a:t>
                </a:r>
              </a:p>
              <a:p>
                <a:pPr marL="239713" indent="-228600"/>
                <a:r>
                  <a:rPr lang="en-US" sz="2400" dirty="0"/>
                  <a:t>P(</a:t>
                </a:r>
                <a:r>
                  <a:rPr lang="en-US" sz="2400" dirty="0" err="1"/>
                  <a:t>h|X</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P(w</a:t>
                </a:r>
                <a:r>
                  <a:rPr lang="en-US" sz="2400" baseline="-25000" dirty="0"/>
                  <a:t>1</a:t>
                </a:r>
                <a:r>
                  <a:rPr lang="en-US" sz="2400" dirty="0"/>
                  <a:t>|h)*P(w</a:t>
                </a:r>
                <a:r>
                  <a:rPr lang="en-US" sz="2400" baseline="-25000" dirty="0"/>
                  <a:t>2</a:t>
                </a:r>
                <a:r>
                  <a:rPr lang="en-US" sz="2400" dirty="0"/>
                  <a:t>|h)*P(w</a:t>
                </a:r>
                <a:r>
                  <a:rPr lang="en-US" sz="2400" baseline="-25000" dirty="0"/>
                  <a:t>3</a:t>
                </a:r>
                <a:r>
                  <a:rPr lang="en-US" sz="2400" dirty="0"/>
                  <a:t>|h)*P(h) = 1/15*1/15*1/15*5/8</a:t>
                </a:r>
              </a:p>
              <a:p>
                <a:pPr marL="239713" indent="-228600"/>
                <a:r>
                  <a:rPr lang="en-US" sz="2400" dirty="0"/>
                  <a:t>P(</a:t>
                </a:r>
                <a:r>
                  <a:rPr lang="en-US" sz="2400" dirty="0" err="1"/>
                  <a:t>s|X</a:t>
                </a:r>
                <a:r>
                  <a:rPr lang="en-US" sz="2400" dirty="0"/>
                  <a:t>) = 25/26 = 0.9615</a:t>
                </a:r>
              </a:p>
            </p:txBody>
          </p:sp>
        </mc:Choice>
        <mc:Fallback xmlns="">
          <p:sp>
            <p:nvSpPr>
              <p:cNvPr id="3" name="Content Placeholder 2">
                <a:extLst>
                  <a:ext uri="{FF2B5EF4-FFF2-40B4-BE49-F238E27FC236}">
                    <a16:creationId xmlns:a16="http://schemas.microsoft.com/office/drawing/2014/main" id="{729B3927-0EDB-2540-9C86-C9FAE50AAF81}"/>
                  </a:ext>
                </a:extLst>
              </p:cNvPr>
              <p:cNvSpPr>
                <a:spLocks noGrp="1" noRot="1" noChangeAspect="1" noMove="1" noResize="1" noEditPoints="1" noAdjustHandles="1" noChangeArrowheads="1" noChangeShapeType="1" noTextEdit="1"/>
              </p:cNvSpPr>
              <p:nvPr>
                <p:ph idx="1"/>
              </p:nvPr>
            </p:nvSpPr>
            <p:spPr>
              <a:xfrm>
                <a:off x="609600" y="3001313"/>
                <a:ext cx="10972800" cy="3551890"/>
              </a:xfrm>
              <a:blipFill>
                <a:blip r:embed="rId3"/>
                <a:stretch>
                  <a:fillRect l="-1156" b="-57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30</a:t>
            </a:fld>
            <a:endParaRPr lang="en-US" dirty="0"/>
          </a:p>
        </p:txBody>
      </p:sp>
      <p:sp>
        <p:nvSpPr>
          <p:cNvPr id="15" name="Oval 14">
            <a:extLst>
              <a:ext uri="{FF2B5EF4-FFF2-40B4-BE49-F238E27FC236}">
                <a16:creationId xmlns:a16="http://schemas.microsoft.com/office/drawing/2014/main" id="{2F916BF6-42E0-4AD1-8E8C-EA70405715AE}"/>
              </a:ext>
            </a:extLst>
          </p:cNvPr>
          <p:cNvSpPr/>
          <p:nvPr/>
        </p:nvSpPr>
        <p:spPr>
          <a:xfrm>
            <a:off x="9759455" y="3616865"/>
            <a:ext cx="512064" cy="386109"/>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a:latin typeface="Candara" panose="020E0502030303020204" pitchFamily="34" charset="0"/>
              </a:rPr>
              <a:t>E </a:t>
            </a:r>
          </a:p>
        </p:txBody>
      </p:sp>
      <p:sp>
        <p:nvSpPr>
          <p:cNvPr id="16" name="Oval 15">
            <a:extLst>
              <a:ext uri="{FF2B5EF4-FFF2-40B4-BE49-F238E27FC236}">
                <a16:creationId xmlns:a16="http://schemas.microsoft.com/office/drawing/2014/main" id="{F800E81F-2066-4501-BFF5-1E596EEE1E53}"/>
              </a:ext>
            </a:extLst>
          </p:cNvPr>
          <p:cNvSpPr/>
          <p:nvPr/>
        </p:nvSpPr>
        <p:spPr>
          <a:xfrm>
            <a:off x="9759455" y="4457867"/>
            <a:ext cx="512064" cy="353675"/>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a:latin typeface="Candara" panose="020E0502030303020204" pitchFamily="34" charset="0"/>
              </a:rPr>
              <a:t>W</a:t>
            </a:r>
            <a:r>
              <a:rPr lang="en-US" sz="2000" baseline="-25000" dirty="0">
                <a:latin typeface="Candara" panose="020E0502030303020204" pitchFamily="34" charset="0"/>
              </a:rPr>
              <a:t>2</a:t>
            </a:r>
          </a:p>
        </p:txBody>
      </p:sp>
      <p:cxnSp>
        <p:nvCxnSpPr>
          <p:cNvPr id="17" name="Straight Arrow Connector 16">
            <a:extLst>
              <a:ext uri="{FF2B5EF4-FFF2-40B4-BE49-F238E27FC236}">
                <a16:creationId xmlns:a16="http://schemas.microsoft.com/office/drawing/2014/main" id="{116DFDC3-85A9-4BEC-B919-AE3BF052A352}"/>
              </a:ext>
            </a:extLst>
          </p:cNvPr>
          <p:cNvCxnSpPr>
            <a:cxnSpLocks/>
            <a:stCxn id="15" idx="4"/>
            <a:endCxn id="16" idx="0"/>
          </p:cNvCxnSpPr>
          <p:nvPr/>
        </p:nvCxnSpPr>
        <p:spPr>
          <a:xfrm>
            <a:off x="10015487" y="4002974"/>
            <a:ext cx="0" cy="4548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Oval 19">
            <a:extLst>
              <a:ext uri="{FF2B5EF4-FFF2-40B4-BE49-F238E27FC236}">
                <a16:creationId xmlns:a16="http://schemas.microsoft.com/office/drawing/2014/main" id="{51814B45-C970-4B00-BD66-33CE67CD75B1}"/>
              </a:ext>
            </a:extLst>
          </p:cNvPr>
          <p:cNvSpPr/>
          <p:nvPr/>
        </p:nvSpPr>
        <p:spPr>
          <a:xfrm>
            <a:off x="10399535" y="4451771"/>
            <a:ext cx="512064" cy="353675"/>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a:latin typeface="Candara" panose="020E0502030303020204" pitchFamily="34" charset="0"/>
              </a:rPr>
              <a:t>W</a:t>
            </a:r>
            <a:r>
              <a:rPr lang="en-US" sz="2000" baseline="-25000" dirty="0">
                <a:latin typeface="Candara" panose="020E0502030303020204" pitchFamily="34" charset="0"/>
              </a:rPr>
              <a:t>3</a:t>
            </a:r>
          </a:p>
        </p:txBody>
      </p:sp>
      <p:cxnSp>
        <p:nvCxnSpPr>
          <p:cNvPr id="21" name="Straight Arrow Connector 20">
            <a:extLst>
              <a:ext uri="{FF2B5EF4-FFF2-40B4-BE49-F238E27FC236}">
                <a16:creationId xmlns:a16="http://schemas.microsoft.com/office/drawing/2014/main" id="{DA9271BA-8812-4EF2-9CB8-5287331D6684}"/>
              </a:ext>
            </a:extLst>
          </p:cNvPr>
          <p:cNvCxnSpPr>
            <a:cxnSpLocks/>
            <a:stCxn id="15" idx="4"/>
            <a:endCxn id="20" idx="0"/>
          </p:cNvCxnSpPr>
          <p:nvPr/>
        </p:nvCxnSpPr>
        <p:spPr>
          <a:xfrm>
            <a:off x="10015487" y="4002974"/>
            <a:ext cx="640080" cy="44879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F9EA6348-466C-43F9-A954-BEF28A110EF9}"/>
              </a:ext>
            </a:extLst>
          </p:cNvPr>
          <p:cNvSpPr/>
          <p:nvPr/>
        </p:nvSpPr>
        <p:spPr>
          <a:xfrm>
            <a:off x="9052319" y="4470059"/>
            <a:ext cx="512064" cy="353675"/>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2000" dirty="0">
                <a:latin typeface="Candara" panose="020E0502030303020204" pitchFamily="34" charset="0"/>
              </a:rPr>
              <a:t>W</a:t>
            </a:r>
            <a:r>
              <a:rPr lang="en-US" sz="2000" baseline="-25000" dirty="0">
                <a:latin typeface="Candara" panose="020E0502030303020204" pitchFamily="34" charset="0"/>
              </a:rPr>
              <a:t>1</a:t>
            </a:r>
          </a:p>
        </p:txBody>
      </p:sp>
      <p:cxnSp>
        <p:nvCxnSpPr>
          <p:cNvPr id="25" name="Straight Arrow Connector 24">
            <a:extLst>
              <a:ext uri="{FF2B5EF4-FFF2-40B4-BE49-F238E27FC236}">
                <a16:creationId xmlns:a16="http://schemas.microsoft.com/office/drawing/2014/main" id="{0F5047DA-637D-4A21-A9C8-8A677E0F7172}"/>
              </a:ext>
            </a:extLst>
          </p:cNvPr>
          <p:cNvCxnSpPr>
            <a:cxnSpLocks/>
            <a:stCxn id="15" idx="4"/>
            <a:endCxn id="24" idx="0"/>
          </p:cNvCxnSpPr>
          <p:nvPr/>
        </p:nvCxnSpPr>
        <p:spPr>
          <a:xfrm flipH="1">
            <a:off x="9308351" y="4002974"/>
            <a:ext cx="707136" cy="46708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2" name="Rectangle 31">
            <a:extLst>
              <a:ext uri="{FF2B5EF4-FFF2-40B4-BE49-F238E27FC236}">
                <a16:creationId xmlns:a16="http://schemas.microsoft.com/office/drawing/2014/main" id="{5D9660EC-FDDD-40E1-85EF-A43CE81EA568}"/>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33" name="Rectangle 32">
            <a:extLst>
              <a:ext uri="{FF2B5EF4-FFF2-40B4-BE49-F238E27FC236}">
                <a16:creationId xmlns:a16="http://schemas.microsoft.com/office/drawing/2014/main" id="{C7EB3995-D582-4A1E-8BFF-98F033A1BBCE}"/>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34" name="Rectangle 33">
            <a:extLst>
              <a:ext uri="{FF2B5EF4-FFF2-40B4-BE49-F238E27FC236}">
                <a16:creationId xmlns:a16="http://schemas.microsoft.com/office/drawing/2014/main" id="{A96B3499-D012-44D4-B079-DCA2D7ACBCD5}"/>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35" name="Rectangle 34">
            <a:extLst>
              <a:ext uri="{FF2B5EF4-FFF2-40B4-BE49-F238E27FC236}">
                <a16:creationId xmlns:a16="http://schemas.microsoft.com/office/drawing/2014/main" id="{BFDBDF79-7893-43E6-ACA8-40770E4739F9}"/>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151794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429000"/>
                <a:ext cx="10972800" cy="3124202"/>
              </a:xfrm>
            </p:spPr>
            <p:txBody>
              <a:bodyPr>
                <a:normAutofit/>
              </a:bodyPr>
              <a:lstStyle/>
              <a:p>
                <a:pPr marL="11113" indent="0">
                  <a:buNone/>
                </a:pPr>
                <a:r>
                  <a:rPr lang="en-US" sz="2800" dirty="0"/>
                  <a:t>Consider a bag of words: X = {“TODAY”, “IS”, “SECRET”}</a:t>
                </a:r>
              </a:p>
              <a:p>
                <a:pPr marL="239713" indent="-228600"/>
                <a:r>
                  <a:rPr lang="en-US" sz="2800" dirty="0"/>
                  <a:t>w</a:t>
                </a:r>
                <a:r>
                  <a:rPr lang="en-US" sz="2800" baseline="-25000" dirty="0"/>
                  <a:t>1</a:t>
                </a:r>
                <a:r>
                  <a:rPr lang="en-US" sz="2800" dirty="0"/>
                  <a:t>=“TODAY”, w</a:t>
                </a:r>
                <a:r>
                  <a:rPr lang="en-US" sz="2800" baseline="-25000" dirty="0"/>
                  <a:t>2</a:t>
                </a:r>
                <a:r>
                  <a:rPr lang="en-US" sz="2800" dirty="0"/>
                  <a:t>=“IS”, w</a:t>
                </a:r>
                <a:r>
                  <a:rPr lang="en-US" sz="2800" baseline="-25000" dirty="0"/>
                  <a:t>3</a:t>
                </a:r>
                <a:r>
                  <a:rPr lang="en-US" sz="2800" dirty="0"/>
                  <a:t>=“SECRET”, </a:t>
                </a:r>
              </a:p>
              <a:p>
                <a:pPr marL="239713" indent="-228600"/>
                <a:r>
                  <a:rPr lang="en-US" sz="2800" dirty="0"/>
                  <a:t>P(w</a:t>
                </a:r>
                <a:r>
                  <a:rPr lang="en-US" sz="2800" baseline="-25000" dirty="0"/>
                  <a:t>1</a:t>
                </a:r>
                <a:r>
                  <a:rPr lang="en-US" sz="2800" dirty="0"/>
                  <a:t>|s) = 0</a:t>
                </a:r>
              </a:p>
              <a:p>
                <a:pPr marL="239713" indent="-228600"/>
                <a:r>
                  <a:rPr lang="en-US" sz="2800" dirty="0"/>
                  <a:t>P(</a:t>
                </a:r>
                <a:r>
                  <a:rPr lang="en-US" sz="2800" dirty="0" err="1"/>
                  <a:t>s|X</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P(w</a:t>
                </a:r>
                <a:r>
                  <a:rPr lang="en-US" sz="2800" baseline="-25000" dirty="0"/>
                  <a:t>1</a:t>
                </a:r>
                <a:r>
                  <a:rPr lang="en-US" sz="2800" dirty="0"/>
                  <a:t>|s)*P(w</a:t>
                </a:r>
                <a:r>
                  <a:rPr lang="en-US" sz="2800" baseline="-25000" dirty="0"/>
                  <a:t>2</a:t>
                </a:r>
                <a:r>
                  <a:rPr lang="en-US" sz="2800" dirty="0"/>
                  <a:t>|s)*P(w</a:t>
                </a:r>
                <a:r>
                  <a:rPr lang="en-US" sz="2800" baseline="-25000" dirty="0"/>
                  <a:t>3</a:t>
                </a:r>
                <a:r>
                  <a:rPr lang="en-US" sz="2800" dirty="0"/>
                  <a:t>|s)*P(s)</a:t>
                </a:r>
                <a:br>
                  <a:rPr lang="en-US" sz="2800" dirty="0"/>
                </a:br>
                <a:r>
                  <a:rPr lang="en-US" sz="2800" dirty="0"/>
                  <a:t>= 0*… = 0</a:t>
                </a:r>
              </a:p>
            </p:txBody>
          </p:sp>
        </mc:Choice>
        <mc:Fallback xmlns="">
          <p:sp>
            <p:nvSpPr>
              <p:cNvPr id="3" name="Content Placeholder 2">
                <a:extLst>
                  <a:ext uri="{FF2B5EF4-FFF2-40B4-BE49-F238E27FC236}">
                    <a16:creationId xmlns:a16="http://schemas.microsoft.com/office/drawing/2014/main" id="{729B3927-0EDB-2540-9C86-C9FAE50AAF81}"/>
                  </a:ext>
                </a:extLst>
              </p:cNvPr>
              <p:cNvSpPr>
                <a:spLocks noGrp="1" noRot="1" noChangeAspect="1" noMove="1" noResize="1" noEditPoints="1" noAdjustHandles="1" noChangeArrowheads="1" noChangeShapeType="1" noTextEdit="1"/>
              </p:cNvSpPr>
              <p:nvPr>
                <p:ph idx="1"/>
              </p:nvPr>
            </p:nvSpPr>
            <p:spPr>
              <a:xfrm>
                <a:off x="609600" y="3429000"/>
                <a:ext cx="10972800" cy="3124202"/>
              </a:xfrm>
              <a:blipFill>
                <a:blip r:embed="rId3"/>
                <a:stretch>
                  <a:fillRect l="-1387" t="-81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31</a:t>
            </a:fld>
            <a:endParaRPr lang="en-US" dirty="0"/>
          </a:p>
        </p:txBody>
      </p:sp>
      <p:sp>
        <p:nvSpPr>
          <p:cNvPr id="14" name="Rectangle 13">
            <a:extLst>
              <a:ext uri="{FF2B5EF4-FFF2-40B4-BE49-F238E27FC236}">
                <a16:creationId xmlns:a16="http://schemas.microsoft.com/office/drawing/2014/main" id="{73592D9D-A9C5-4943-98F3-49EE94814C30}"/>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15" name="Rectangle 14">
            <a:extLst>
              <a:ext uri="{FF2B5EF4-FFF2-40B4-BE49-F238E27FC236}">
                <a16:creationId xmlns:a16="http://schemas.microsoft.com/office/drawing/2014/main" id="{99FD38B1-B929-4B09-86EC-6AA653B07116}"/>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16" name="Rectangle 15">
            <a:extLst>
              <a:ext uri="{FF2B5EF4-FFF2-40B4-BE49-F238E27FC236}">
                <a16:creationId xmlns:a16="http://schemas.microsoft.com/office/drawing/2014/main" id="{2D4A4540-41E7-46B5-AEB1-2762764120F4}"/>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17" name="Rectangle 16">
            <a:extLst>
              <a:ext uri="{FF2B5EF4-FFF2-40B4-BE49-F238E27FC236}">
                <a16:creationId xmlns:a16="http://schemas.microsoft.com/office/drawing/2014/main" id="{9E9220D7-48AD-4D07-949C-30E8EE343DE6}"/>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60568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Laplace Smoothing with k=1</a:t>
            </a:r>
          </a:p>
        </p:txBody>
      </p:sp>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307656"/>
            <a:ext cx="10972800" cy="3245546"/>
          </a:xfrm>
        </p:spPr>
        <p:txBody>
          <a:bodyPr>
            <a:normAutofit fontScale="92500" lnSpcReduction="10000"/>
          </a:bodyPr>
          <a:lstStyle/>
          <a:p>
            <a:r>
              <a:rPr lang="en-US" sz="2800" dirty="0"/>
              <a:t>w</a:t>
            </a:r>
            <a:r>
              <a:rPr lang="en-US" sz="2800" baseline="-25000" dirty="0"/>
              <a:t>1</a:t>
            </a:r>
            <a:r>
              <a:rPr lang="en-US" sz="2800" dirty="0"/>
              <a:t>=“TODAY”, w</a:t>
            </a:r>
            <a:r>
              <a:rPr lang="en-US" sz="2800" baseline="-25000" dirty="0"/>
              <a:t>2</a:t>
            </a:r>
            <a:r>
              <a:rPr lang="en-US" sz="2800" dirty="0"/>
              <a:t>=“IS”, w</a:t>
            </a:r>
            <a:r>
              <a:rPr lang="en-US" sz="2800" baseline="-25000" dirty="0"/>
              <a:t>3</a:t>
            </a:r>
            <a:r>
              <a:rPr lang="en-US" sz="2800" dirty="0"/>
              <a:t>=“SECRET” </a:t>
            </a:r>
          </a:p>
          <a:p>
            <a:r>
              <a:rPr lang="en-US" sz="2800" dirty="0"/>
              <a:t>P(s) = (3+1)/(8+2) = 2/5; </a:t>
            </a:r>
          </a:p>
          <a:p>
            <a:r>
              <a:rPr lang="en-US" sz="2800" dirty="0"/>
              <a:t>P(h) = (5+1)/(8+2) = 3/5</a:t>
            </a:r>
          </a:p>
          <a:p>
            <a:r>
              <a:rPr lang="en-US" sz="2800" dirty="0"/>
              <a:t>P(w</a:t>
            </a:r>
            <a:r>
              <a:rPr lang="en-US" sz="2800" baseline="-25000" dirty="0"/>
              <a:t>1</a:t>
            </a:r>
            <a:r>
              <a:rPr lang="en-US" sz="2800" dirty="0"/>
              <a:t>|s) = (0+1)/(9+12) = 1/21</a:t>
            </a:r>
          </a:p>
          <a:p>
            <a:r>
              <a:rPr lang="en-US" sz="2800" dirty="0"/>
              <a:t>P(w</a:t>
            </a:r>
            <a:r>
              <a:rPr lang="en-US" sz="2800" baseline="-25000" dirty="0"/>
              <a:t>2</a:t>
            </a:r>
            <a:r>
              <a:rPr lang="en-US" sz="2800" dirty="0"/>
              <a:t>|s) = (1+1)/(9+12) = 2/21</a:t>
            </a:r>
          </a:p>
          <a:p>
            <a:r>
              <a:rPr lang="en-US" sz="2800" dirty="0"/>
              <a:t>P(w</a:t>
            </a:r>
            <a:r>
              <a:rPr lang="en-US" sz="2800" baseline="-25000" dirty="0"/>
              <a:t>3</a:t>
            </a:r>
            <a:r>
              <a:rPr lang="en-US" sz="2800" dirty="0"/>
              <a:t>|s) = (3+1)/(9+12) = 4/21</a:t>
            </a:r>
          </a:p>
          <a:p>
            <a:endParaRPr lang="en-US" sz="2800" dirty="0"/>
          </a:p>
        </p:txBody>
      </p:sp>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32</a:t>
            </a:fld>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FB10879-7F5B-4FD5-801F-B09A360C8125}"/>
                  </a:ext>
                </a:extLst>
              </p:cNvPr>
              <p:cNvSpPr/>
              <p:nvPr/>
            </p:nvSpPr>
            <p:spPr>
              <a:xfrm>
                <a:off x="7363290" y="3955319"/>
                <a:ext cx="3036409" cy="1661545"/>
              </a:xfrm>
              <a:prstGeom prst="rect">
                <a:avLst/>
              </a:prstGeom>
            </p:spPr>
            <p:txBody>
              <a:bodyPr wrap="none">
                <a:spAutoFit/>
              </a:bodyPr>
              <a:lstStyle/>
              <a:p>
                <a:pPr marL="0" lvl="1" algn="r"/>
                <a14:m>
                  <m:oMathPara xmlns:m="http://schemas.openxmlformats.org/officeDocument/2006/math">
                    <m:oMathParaPr>
                      <m:jc m:val="right"/>
                    </m:oMathParaPr>
                    <m:oMath xmlns:m="http://schemas.openxmlformats.org/officeDocument/2006/math">
                      <m:sSubSup>
                        <m:sSubSupPr>
                          <m:ctrlPr>
                            <a:rPr lang="en-US" sz="2400" i="1" dirty="0">
                              <a:solidFill>
                                <a:srgbClr val="7030A0"/>
                              </a:solidFill>
                              <a:latin typeface="Cambria Math" panose="02040503050406030204" pitchFamily="18" charset="0"/>
                            </a:rPr>
                          </m:ctrlPr>
                        </m:sSubSupPr>
                        <m:e>
                          <m:r>
                            <a:rPr lang="en-US" sz="2400" i="1" dirty="0">
                              <a:solidFill>
                                <a:srgbClr val="7030A0"/>
                              </a:solidFill>
                              <a:latin typeface="Cambria Math" panose="02040503050406030204" pitchFamily="18" charset="0"/>
                            </a:rPr>
                            <m:t>𝑝</m:t>
                          </m:r>
                        </m:e>
                        <m:sub>
                          <m:r>
                            <a:rPr lang="en-US" sz="2400" i="1" dirty="0">
                              <a:solidFill>
                                <a:srgbClr val="7030A0"/>
                              </a:solidFill>
                              <a:latin typeface="Cambria Math" panose="02040503050406030204" pitchFamily="18" charset="0"/>
                            </a:rPr>
                            <m:t>𝑚</m:t>
                          </m:r>
                        </m:sub>
                        <m:sup>
                          <m:r>
                            <a:rPr lang="en-US" sz="2400" i="1" dirty="0">
                              <a:solidFill>
                                <a:srgbClr val="7030A0"/>
                              </a:solidFill>
                              <a:latin typeface="Cambria Math" panose="02040503050406030204" pitchFamily="18" charset="0"/>
                            </a:rPr>
                            <m:t>∗</m:t>
                          </m:r>
                        </m:sup>
                      </m:sSubSup>
                      <m:r>
                        <a:rPr lang="en-US" sz="2400" i="1">
                          <a:solidFill>
                            <a:srgbClr val="7030A0"/>
                          </a:solidFill>
                          <a:latin typeface="Cambria Math" panose="02040503050406030204" pitchFamily="18" charset="0"/>
                        </a:rPr>
                        <m:t>=</m:t>
                      </m:r>
                      <m:f>
                        <m:fPr>
                          <m:ctrlPr>
                            <a:rPr lang="en-US" sz="2400" i="1" dirty="0">
                              <a:solidFill>
                                <a:srgbClr val="7030A0"/>
                              </a:solidFill>
                              <a:latin typeface="Cambria Math" panose="02040503050406030204" pitchFamily="18" charset="0"/>
                              <a:ea typeface="Cambria Math" panose="02040503050406030204" pitchFamily="18" charset="0"/>
                            </a:rPr>
                          </m:ctrlPr>
                        </m:fPr>
                        <m:num>
                          <m:sSub>
                            <m:sSubPr>
                              <m:ctrlPr>
                                <a:rPr lang="en-US" sz="2400" i="1" dirty="0">
                                  <a:solidFill>
                                    <a:srgbClr val="7030A0"/>
                                  </a:solidFill>
                                  <a:latin typeface="Cambria Math" panose="02040503050406030204" pitchFamily="18" charset="0"/>
                                  <a:ea typeface="Cambria Math" panose="02040503050406030204" pitchFamily="18" charset="0"/>
                                </a:rPr>
                              </m:ctrlPr>
                            </m:sSubPr>
                            <m:e>
                              <m:r>
                                <a:rPr lang="en-US" sz="2400" i="1" dirty="0">
                                  <a:solidFill>
                                    <a:srgbClr val="7030A0"/>
                                  </a:solidFill>
                                  <a:latin typeface="Cambria Math" panose="02040503050406030204" pitchFamily="18" charset="0"/>
                                  <a:ea typeface="Cambria Math" panose="02040503050406030204" pitchFamily="18" charset="0"/>
                                </a:rPr>
                                <m:t>𝑁</m:t>
                              </m:r>
                            </m:e>
                            <m:sub>
                              <m:r>
                                <a:rPr lang="en-US" sz="2400" i="1" dirty="0">
                                  <a:solidFill>
                                    <a:srgbClr val="7030A0"/>
                                  </a:solidFill>
                                  <a:latin typeface="Cambria Math" panose="02040503050406030204" pitchFamily="18" charset="0"/>
                                  <a:ea typeface="Cambria Math" panose="02040503050406030204" pitchFamily="18" charset="0"/>
                                </a:rPr>
                                <m:t>𝑚</m:t>
                              </m:r>
                            </m:sub>
                          </m:sSub>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ea typeface="Cambria Math" panose="02040503050406030204" pitchFamily="18" charset="0"/>
                            </a:rPr>
                            <m:t>𝑘</m:t>
                          </m:r>
                        </m:num>
                        <m:den>
                          <m:r>
                            <a:rPr lang="en-US" sz="2400" i="1" dirty="0">
                              <a:solidFill>
                                <a:srgbClr val="7030A0"/>
                              </a:solidFill>
                              <a:latin typeface="Cambria Math" panose="02040503050406030204" pitchFamily="18" charset="0"/>
                              <a:ea typeface="Cambria Math" panose="02040503050406030204" pitchFamily="18" charset="0"/>
                            </a:rPr>
                            <m:t>𝑁</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ea typeface="Cambria Math" panose="02040503050406030204" pitchFamily="18" charset="0"/>
                            </a:rPr>
                            <m:t>𝑘</m:t>
                          </m:r>
                          <m:r>
                            <a:rPr lang="en-US" sz="2400" i="1" dirty="0">
                              <a:solidFill>
                                <a:srgbClr val="7030A0"/>
                              </a:solidFill>
                              <a:latin typeface="Cambria Math" panose="02040503050406030204" pitchFamily="18" charset="0"/>
                              <a:ea typeface="Cambria Math" panose="02040503050406030204" pitchFamily="18" charset="0"/>
                            </a:rPr>
                            <m:t>∗</m:t>
                          </m:r>
                          <m:r>
                            <a:rPr lang="en-US" sz="2400" i="1" dirty="0">
                              <a:solidFill>
                                <a:srgbClr val="7030A0"/>
                              </a:solidFill>
                              <a:latin typeface="Cambria Math" panose="02040503050406030204" pitchFamily="18" charset="0"/>
                              <a:ea typeface="Cambria Math" panose="02040503050406030204" pitchFamily="18" charset="0"/>
                            </a:rPr>
                            <m:t>𝑀</m:t>
                          </m:r>
                        </m:den>
                      </m:f>
                    </m:oMath>
                  </m:oMathPara>
                </a14:m>
                <a:endParaRPr lang="en-US" sz="2400" baseline="-25000" dirty="0">
                  <a:latin typeface="Candara" panose="020E0502030303020204" pitchFamily="34" charset="0"/>
                </a:endParaRPr>
              </a:p>
              <a:p>
                <a:pPr marL="0" lvl="1" algn="r"/>
                <a:endParaRPr lang="en-US" sz="2400" baseline="-25000" dirty="0">
                  <a:latin typeface="Candara" panose="020E0502030303020204" pitchFamily="34" charset="0"/>
                </a:endParaRPr>
              </a:p>
              <a:p>
                <a:pPr marL="0" lvl="1" algn="r"/>
                <a:r>
                  <a:rPr lang="en-US" sz="2400" dirty="0">
                    <a:solidFill>
                      <a:srgbClr val="7030A0"/>
                    </a:solidFill>
                    <a:latin typeface="Candara" panose="020E0502030303020204" pitchFamily="34" charset="0"/>
                  </a:rPr>
                  <a:t>with K = 1, M = 2 or 12</a:t>
                </a:r>
              </a:p>
              <a:p>
                <a:pPr marL="0" lvl="1" algn="r"/>
                <a:endParaRPr lang="en-US" sz="2400" baseline="-25000" dirty="0">
                  <a:latin typeface="Candara" panose="020E0502030303020204" pitchFamily="34" charset="0"/>
                </a:endParaRPr>
              </a:p>
            </p:txBody>
          </p:sp>
        </mc:Choice>
        <mc:Fallback xmlns="">
          <p:sp>
            <p:nvSpPr>
              <p:cNvPr id="10" name="Rectangle 9">
                <a:extLst>
                  <a:ext uri="{FF2B5EF4-FFF2-40B4-BE49-F238E27FC236}">
                    <a16:creationId xmlns:a16="http://schemas.microsoft.com/office/drawing/2014/main" id="{1FB10879-7F5B-4FD5-801F-B09A360C8125}"/>
                  </a:ext>
                </a:extLst>
              </p:cNvPr>
              <p:cNvSpPr>
                <a:spLocks noRot="1" noChangeAspect="1" noMove="1" noResize="1" noEditPoints="1" noAdjustHandles="1" noChangeArrowheads="1" noChangeShapeType="1" noTextEdit="1"/>
              </p:cNvSpPr>
              <p:nvPr/>
            </p:nvSpPr>
            <p:spPr>
              <a:xfrm>
                <a:off x="7363290" y="3955319"/>
                <a:ext cx="3036409" cy="1661545"/>
              </a:xfrm>
              <a:prstGeom prst="rect">
                <a:avLst/>
              </a:prstGeom>
              <a:blipFill>
                <a:blip r:embed="rId3"/>
                <a:stretch>
                  <a:fillRect r="-3333"/>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60EC28EE-D85A-4EB0-92B2-C16A920F2439}"/>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16" name="Rectangle 15">
            <a:extLst>
              <a:ext uri="{FF2B5EF4-FFF2-40B4-BE49-F238E27FC236}">
                <a16:creationId xmlns:a16="http://schemas.microsoft.com/office/drawing/2014/main" id="{CCAB3C3F-BD32-49BA-94ED-6DBE17F51587}"/>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17" name="Rectangle 16">
            <a:extLst>
              <a:ext uri="{FF2B5EF4-FFF2-40B4-BE49-F238E27FC236}">
                <a16:creationId xmlns:a16="http://schemas.microsoft.com/office/drawing/2014/main" id="{ED4EEF1D-3096-43FD-87CB-72459E584B45}"/>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18" name="Rectangle 17">
            <a:extLst>
              <a:ext uri="{FF2B5EF4-FFF2-40B4-BE49-F238E27FC236}">
                <a16:creationId xmlns:a16="http://schemas.microsoft.com/office/drawing/2014/main" id="{A030F802-A50C-4EC9-971A-F44365A40C5E}"/>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2781534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Laplace Smoothing with k=1</a:t>
            </a:r>
          </a:p>
        </p:txBody>
      </p:sp>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307656"/>
            <a:ext cx="10972800" cy="3245546"/>
          </a:xfrm>
        </p:spPr>
        <p:txBody>
          <a:bodyPr>
            <a:normAutofit fontScale="92500" lnSpcReduction="10000"/>
          </a:bodyPr>
          <a:lstStyle/>
          <a:p>
            <a:r>
              <a:rPr lang="en-US" sz="2800" dirty="0"/>
              <a:t>w</a:t>
            </a:r>
            <a:r>
              <a:rPr lang="en-US" sz="2800" baseline="-25000" dirty="0"/>
              <a:t>1</a:t>
            </a:r>
            <a:r>
              <a:rPr lang="en-US" sz="2800" dirty="0"/>
              <a:t>=“TODAY”, w</a:t>
            </a:r>
            <a:r>
              <a:rPr lang="en-US" sz="2800" baseline="-25000" dirty="0"/>
              <a:t>2</a:t>
            </a:r>
            <a:r>
              <a:rPr lang="en-US" sz="2800" dirty="0"/>
              <a:t>=“IS”, w</a:t>
            </a:r>
            <a:r>
              <a:rPr lang="en-US" sz="2800" baseline="-25000" dirty="0"/>
              <a:t>3</a:t>
            </a:r>
            <a:r>
              <a:rPr lang="en-US" sz="2800" dirty="0"/>
              <a:t>=“SECRET”</a:t>
            </a:r>
          </a:p>
          <a:p>
            <a:r>
              <a:rPr lang="en-US" sz="2800" dirty="0"/>
              <a:t>P(s) = 2/5; P(h) = 3/5</a:t>
            </a:r>
          </a:p>
          <a:p>
            <a:r>
              <a:rPr lang="en-US" sz="2800" dirty="0"/>
              <a:t>P(w</a:t>
            </a:r>
            <a:r>
              <a:rPr lang="en-US" sz="2800" baseline="-25000" dirty="0"/>
              <a:t>1</a:t>
            </a:r>
            <a:r>
              <a:rPr lang="en-US" sz="2800" dirty="0"/>
              <a:t>|s) = 1/21; P(w</a:t>
            </a:r>
            <a:r>
              <a:rPr lang="en-US" sz="2800" baseline="-25000" dirty="0"/>
              <a:t>2</a:t>
            </a:r>
            <a:r>
              <a:rPr lang="en-US" sz="2800" dirty="0"/>
              <a:t>|s) = 2/21; P(w</a:t>
            </a:r>
            <a:r>
              <a:rPr lang="en-US" sz="2800" baseline="-25000" dirty="0"/>
              <a:t>3</a:t>
            </a:r>
            <a:r>
              <a:rPr lang="en-US" sz="2800" dirty="0"/>
              <a:t>|s) = 4/21</a:t>
            </a:r>
          </a:p>
          <a:p>
            <a:r>
              <a:rPr lang="en-US" sz="2800" dirty="0"/>
              <a:t>P(w</a:t>
            </a:r>
            <a:r>
              <a:rPr lang="en-US" sz="2800" baseline="-25000" dirty="0"/>
              <a:t>1</a:t>
            </a:r>
            <a:r>
              <a:rPr lang="en-US" sz="2800" dirty="0"/>
              <a:t>|h) = (2+1)/(15+12) = 3/27</a:t>
            </a:r>
          </a:p>
          <a:p>
            <a:r>
              <a:rPr lang="en-US" sz="2800" dirty="0"/>
              <a:t>P(w</a:t>
            </a:r>
            <a:r>
              <a:rPr lang="en-US" sz="2800" baseline="-25000" dirty="0"/>
              <a:t>2</a:t>
            </a:r>
            <a:r>
              <a:rPr lang="en-US" sz="2800" dirty="0"/>
              <a:t>|h) = (1+1)/(15+12) = 2/27</a:t>
            </a:r>
          </a:p>
          <a:p>
            <a:r>
              <a:rPr lang="en-US" sz="2800" dirty="0"/>
              <a:t>P(w</a:t>
            </a:r>
            <a:r>
              <a:rPr lang="en-US" sz="2800" baseline="-25000" dirty="0"/>
              <a:t>3</a:t>
            </a:r>
            <a:r>
              <a:rPr lang="en-US" sz="2800" dirty="0"/>
              <a:t>|h) = (1+1)/(15+12) = 2/27</a:t>
            </a:r>
          </a:p>
          <a:p>
            <a:endParaRPr lang="en-US" sz="2800" dirty="0"/>
          </a:p>
        </p:txBody>
      </p:sp>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33</a:t>
            </a:fld>
            <a:endParaRPr lang="en-US" dirty="0"/>
          </a:p>
        </p:txBody>
      </p:sp>
      <p:sp>
        <p:nvSpPr>
          <p:cNvPr id="14" name="Rectangle 13">
            <a:extLst>
              <a:ext uri="{FF2B5EF4-FFF2-40B4-BE49-F238E27FC236}">
                <a16:creationId xmlns:a16="http://schemas.microsoft.com/office/drawing/2014/main" id="{E9289E71-31CC-4724-8FA2-3CA8EDCE4900}"/>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15" name="Rectangle 14">
            <a:extLst>
              <a:ext uri="{FF2B5EF4-FFF2-40B4-BE49-F238E27FC236}">
                <a16:creationId xmlns:a16="http://schemas.microsoft.com/office/drawing/2014/main" id="{0BC5BA1C-37E6-409A-AD34-13AEE4AFD84D}"/>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16" name="Rectangle 15">
            <a:extLst>
              <a:ext uri="{FF2B5EF4-FFF2-40B4-BE49-F238E27FC236}">
                <a16:creationId xmlns:a16="http://schemas.microsoft.com/office/drawing/2014/main" id="{40345B69-75B7-4061-8DE3-7D5AB4E2AA88}"/>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17" name="Rectangle 16">
            <a:extLst>
              <a:ext uri="{FF2B5EF4-FFF2-40B4-BE49-F238E27FC236}">
                <a16:creationId xmlns:a16="http://schemas.microsoft.com/office/drawing/2014/main" id="{F48A1D18-35F4-43DC-9148-C87288524336}"/>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171257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EBC42-013A-894C-B708-199FE75873A7}"/>
              </a:ext>
            </a:extLst>
          </p:cNvPr>
          <p:cNvSpPr>
            <a:spLocks noGrp="1"/>
          </p:cNvSpPr>
          <p:nvPr>
            <p:ph type="title"/>
          </p:nvPr>
        </p:nvSpPr>
        <p:spPr/>
        <p:txBody>
          <a:bodyPr/>
          <a:lstStyle/>
          <a:p>
            <a:r>
              <a:rPr lang="en-US" dirty="0"/>
              <a:t>Laplace Smoothing with k=1</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B3927-0EDB-2540-9C86-C9FAE50AAF81}"/>
                  </a:ext>
                </a:extLst>
              </p:cNvPr>
              <p:cNvSpPr>
                <a:spLocks noGrp="1"/>
              </p:cNvSpPr>
              <p:nvPr>
                <p:ph idx="1"/>
              </p:nvPr>
            </p:nvSpPr>
            <p:spPr>
              <a:xfrm>
                <a:off x="609600" y="3031989"/>
                <a:ext cx="10972800" cy="3521213"/>
              </a:xfrm>
            </p:spPr>
            <p:txBody>
              <a:bodyPr>
                <a:noAutofit/>
              </a:bodyPr>
              <a:lstStyle/>
              <a:p>
                <a:r>
                  <a:rPr lang="en-US" sz="2400" dirty="0"/>
                  <a:t>w</a:t>
                </a:r>
                <a:r>
                  <a:rPr lang="en-US" sz="2400" baseline="-25000" dirty="0"/>
                  <a:t>1</a:t>
                </a:r>
                <a:r>
                  <a:rPr lang="en-US" sz="2400" dirty="0"/>
                  <a:t>=“TODAY”, w</a:t>
                </a:r>
                <a:r>
                  <a:rPr lang="en-US" sz="2400" baseline="-25000" dirty="0"/>
                  <a:t>2</a:t>
                </a:r>
                <a:r>
                  <a:rPr lang="en-US" sz="2400" dirty="0"/>
                  <a:t>=“IS”, w</a:t>
                </a:r>
                <a:r>
                  <a:rPr lang="en-US" sz="2400" baseline="-25000" dirty="0"/>
                  <a:t>3</a:t>
                </a:r>
                <a:r>
                  <a:rPr lang="en-US" sz="2400" dirty="0"/>
                  <a:t>=“SECRET”</a:t>
                </a:r>
              </a:p>
              <a:p>
                <a:r>
                  <a:rPr lang="en-US" sz="2400" dirty="0"/>
                  <a:t>P(s) = 2/5; P(h) = 3/5</a:t>
                </a:r>
              </a:p>
              <a:p>
                <a:r>
                  <a:rPr lang="en-US" sz="2400" dirty="0"/>
                  <a:t>P(w</a:t>
                </a:r>
                <a:r>
                  <a:rPr lang="en-US" sz="2400" baseline="-25000" dirty="0"/>
                  <a:t>1</a:t>
                </a:r>
                <a:r>
                  <a:rPr lang="en-US" sz="2400" dirty="0"/>
                  <a:t>|s) = 1/21; P(w</a:t>
                </a:r>
                <a:r>
                  <a:rPr lang="en-US" sz="2400" baseline="-25000" dirty="0"/>
                  <a:t>2</a:t>
                </a:r>
                <a:r>
                  <a:rPr lang="en-US" sz="2400" dirty="0"/>
                  <a:t>|s) = 2/21; P(w</a:t>
                </a:r>
                <a:r>
                  <a:rPr lang="en-US" sz="2400" baseline="-25000" dirty="0"/>
                  <a:t>3</a:t>
                </a:r>
                <a:r>
                  <a:rPr lang="en-US" sz="2400" dirty="0"/>
                  <a:t>|s) = 4/21 </a:t>
                </a:r>
              </a:p>
              <a:p>
                <a:r>
                  <a:rPr lang="en-US" sz="2400" dirty="0"/>
                  <a:t>P(w</a:t>
                </a:r>
                <a:r>
                  <a:rPr lang="en-US" sz="2400" baseline="-25000" dirty="0"/>
                  <a:t>1</a:t>
                </a:r>
                <a:r>
                  <a:rPr lang="en-US" sz="2400" dirty="0"/>
                  <a:t>|h) = 3/27; P(w</a:t>
                </a:r>
                <a:r>
                  <a:rPr lang="en-US" sz="2400" baseline="-25000" dirty="0"/>
                  <a:t>2</a:t>
                </a:r>
                <a:r>
                  <a:rPr lang="en-US" sz="2400" dirty="0"/>
                  <a:t>|h) = 2/27; P(w</a:t>
                </a:r>
                <a:r>
                  <a:rPr lang="en-US" sz="2400" baseline="-25000" dirty="0"/>
                  <a:t>3</a:t>
                </a:r>
                <a:r>
                  <a:rPr lang="en-US" sz="2400" dirty="0"/>
                  <a:t>|h) = 2/27</a:t>
                </a:r>
              </a:p>
              <a:p>
                <a:r>
                  <a:rPr lang="en-US" sz="2400" dirty="0"/>
                  <a:t>P(</a:t>
                </a:r>
                <a:r>
                  <a:rPr lang="en-US" sz="2400" dirty="0" err="1"/>
                  <a:t>s|X</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P(w</a:t>
                </a:r>
                <a:r>
                  <a:rPr lang="en-US" sz="2400" baseline="-25000" dirty="0"/>
                  <a:t>1</a:t>
                </a:r>
                <a:r>
                  <a:rPr lang="en-US" sz="2400" dirty="0"/>
                  <a:t>|s)*P(w</a:t>
                </a:r>
                <a:r>
                  <a:rPr lang="en-US" sz="2400" baseline="-25000" dirty="0"/>
                  <a:t>2</a:t>
                </a:r>
                <a:r>
                  <a:rPr lang="en-US" sz="2400" dirty="0"/>
                  <a:t>|s)*P(w</a:t>
                </a:r>
                <a:r>
                  <a:rPr lang="en-US" sz="2400" baseline="-25000" dirty="0"/>
                  <a:t>3</a:t>
                </a:r>
                <a:r>
                  <a:rPr lang="en-US" sz="2400" dirty="0"/>
                  <a:t>|s)*P(s) = 0.0003455</a:t>
                </a:r>
              </a:p>
              <a:p>
                <a:r>
                  <a:rPr lang="en-US" sz="2400" dirty="0"/>
                  <a:t>P(</a:t>
                </a:r>
                <a:r>
                  <a:rPr lang="en-US" sz="2400" dirty="0" err="1"/>
                  <a:t>h|X</a:t>
                </a:r>
                <a:r>
                  <a:rPr lang="en-US" sz="2400" dirty="0"/>
                  <a:t>) </a:t>
                </a:r>
                <a14:m>
                  <m:oMath xmlns:m="http://schemas.openxmlformats.org/officeDocument/2006/math">
                    <m:r>
                      <a:rPr lang="en-US" sz="2400" i="1">
                        <a:latin typeface="Cambria Math" panose="02040503050406030204" pitchFamily="18" charset="0"/>
                        <a:ea typeface="Cambria Math" panose="02040503050406030204" pitchFamily="18" charset="0"/>
                      </a:rPr>
                      <m:t>∝ </m:t>
                    </m:r>
                  </m:oMath>
                </a14:m>
                <a:r>
                  <a:rPr lang="en-US" sz="2400" dirty="0"/>
                  <a:t>P(w</a:t>
                </a:r>
                <a:r>
                  <a:rPr lang="en-US" sz="2400" baseline="-25000" dirty="0"/>
                  <a:t>1</a:t>
                </a:r>
                <a:r>
                  <a:rPr lang="en-US" sz="2400" dirty="0"/>
                  <a:t>|h)*P(w</a:t>
                </a:r>
                <a:r>
                  <a:rPr lang="en-US" sz="2400" baseline="-25000" dirty="0"/>
                  <a:t>2</a:t>
                </a:r>
                <a:r>
                  <a:rPr lang="en-US" sz="2400" dirty="0"/>
                  <a:t>|h)*P(w</a:t>
                </a:r>
                <a:r>
                  <a:rPr lang="en-US" sz="2400" baseline="-25000" dirty="0"/>
                  <a:t>3</a:t>
                </a:r>
                <a:r>
                  <a:rPr lang="en-US" sz="2400" dirty="0"/>
                  <a:t>|h)*P(h) = 0.0003658</a:t>
                </a:r>
              </a:p>
              <a:p>
                <a:r>
                  <a:rPr lang="en-US" sz="2400" dirty="0"/>
                  <a:t>P(</a:t>
                </a:r>
                <a:r>
                  <a:rPr lang="en-US" sz="2400" dirty="0" err="1"/>
                  <a:t>s|X</a:t>
                </a:r>
                <a:r>
                  <a:rPr lang="en-US" sz="2400" dirty="0"/>
                  <a:t>) = 0.0003455/(0.0003455 + 0.0003658) = 0.486</a:t>
                </a:r>
              </a:p>
            </p:txBody>
          </p:sp>
        </mc:Choice>
        <mc:Fallback xmlns="">
          <p:sp>
            <p:nvSpPr>
              <p:cNvPr id="3" name="Content Placeholder 2">
                <a:extLst>
                  <a:ext uri="{FF2B5EF4-FFF2-40B4-BE49-F238E27FC236}">
                    <a16:creationId xmlns:a16="http://schemas.microsoft.com/office/drawing/2014/main" id="{729B3927-0EDB-2540-9C86-C9FAE50AAF81}"/>
                  </a:ext>
                </a:extLst>
              </p:cNvPr>
              <p:cNvSpPr>
                <a:spLocks noGrp="1" noRot="1" noChangeAspect="1" noMove="1" noResize="1" noEditPoints="1" noAdjustHandles="1" noChangeArrowheads="1" noChangeShapeType="1" noTextEdit="1"/>
              </p:cNvSpPr>
              <p:nvPr>
                <p:ph idx="1"/>
              </p:nvPr>
            </p:nvSpPr>
            <p:spPr>
              <a:xfrm>
                <a:off x="609600" y="3031989"/>
                <a:ext cx="10972800" cy="3521213"/>
              </a:xfrm>
              <a:blipFill>
                <a:blip r:embed="rId3"/>
                <a:stretch>
                  <a:fillRect l="-1040" b="-647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961A245-AC84-E742-8BAF-C48456C2648A}"/>
              </a:ext>
            </a:extLst>
          </p:cNvPr>
          <p:cNvSpPr>
            <a:spLocks noGrp="1"/>
          </p:cNvSpPr>
          <p:nvPr>
            <p:ph type="sldNum" sz="quarter" idx="12"/>
          </p:nvPr>
        </p:nvSpPr>
        <p:spPr/>
        <p:txBody>
          <a:bodyPr/>
          <a:lstStyle/>
          <a:p>
            <a:pPr>
              <a:defRPr/>
            </a:pPr>
            <a:fld id="{CCF77436-EC8C-4AA7-8F7E-35D67B363DD7}" type="slidenum">
              <a:rPr lang="en-US" smtClean="0"/>
              <a:pPr>
                <a:defRPr/>
              </a:pPr>
              <a:t>34</a:t>
            </a:fld>
            <a:endParaRPr lang="en-US" dirty="0"/>
          </a:p>
        </p:txBody>
      </p:sp>
      <p:sp>
        <p:nvSpPr>
          <p:cNvPr id="14" name="Rectangle 13">
            <a:extLst>
              <a:ext uri="{FF2B5EF4-FFF2-40B4-BE49-F238E27FC236}">
                <a16:creationId xmlns:a16="http://schemas.microsoft.com/office/drawing/2014/main" id="{70A6A3AA-A11F-4D2E-A754-F063E061B4A4}"/>
              </a:ext>
            </a:extLst>
          </p:cNvPr>
          <p:cNvSpPr/>
          <p:nvPr/>
        </p:nvSpPr>
        <p:spPr>
          <a:xfrm>
            <a:off x="2712863" y="1370097"/>
            <a:ext cx="2377574" cy="1015663"/>
          </a:xfrm>
          <a:prstGeom prst="rect">
            <a:avLst/>
          </a:prstGeom>
        </p:spPr>
        <p:txBody>
          <a:bodyPr wrap="none">
            <a:spAutoFit/>
          </a:bodyPr>
          <a:lstStyle/>
          <a:p>
            <a:r>
              <a:rPr lang="en-US" sz="2000" dirty="0">
                <a:latin typeface="Candara" panose="020E0502030303020204" pitchFamily="34" charset="0"/>
              </a:rPr>
              <a:t>OFFER IS SECRET</a:t>
            </a:r>
          </a:p>
          <a:p>
            <a:r>
              <a:rPr lang="en-US" sz="2000" dirty="0">
                <a:latin typeface="Candara" panose="020E0502030303020204" pitchFamily="34" charset="0"/>
              </a:rPr>
              <a:t>CLICK SECRET LINK</a:t>
            </a:r>
          </a:p>
          <a:p>
            <a:r>
              <a:rPr lang="en-US" sz="2000" dirty="0">
                <a:latin typeface="Candara" panose="020E0502030303020204" pitchFamily="34" charset="0"/>
              </a:rPr>
              <a:t>SECRET SPORT LINK</a:t>
            </a:r>
          </a:p>
        </p:txBody>
      </p:sp>
      <p:sp>
        <p:nvSpPr>
          <p:cNvPr id="15" name="Rectangle 14">
            <a:extLst>
              <a:ext uri="{FF2B5EF4-FFF2-40B4-BE49-F238E27FC236}">
                <a16:creationId xmlns:a16="http://schemas.microsoft.com/office/drawing/2014/main" id="{AC8FB776-4EA4-4F9D-9F2B-A08651110F3A}"/>
              </a:ext>
            </a:extLst>
          </p:cNvPr>
          <p:cNvSpPr/>
          <p:nvPr/>
        </p:nvSpPr>
        <p:spPr>
          <a:xfrm>
            <a:off x="6576647" y="1370096"/>
            <a:ext cx="2568332" cy="1631216"/>
          </a:xfrm>
          <a:prstGeom prst="rect">
            <a:avLst/>
          </a:prstGeom>
        </p:spPr>
        <p:txBody>
          <a:bodyPr wrap="none">
            <a:spAutoFit/>
          </a:bodyPr>
          <a:lstStyle/>
          <a:p>
            <a:r>
              <a:rPr lang="en-US" sz="2000" dirty="0">
                <a:latin typeface="Candara" panose="020E0502030303020204" pitchFamily="34" charset="0"/>
              </a:rPr>
              <a:t>PLAY SPORT TODAY</a:t>
            </a:r>
          </a:p>
          <a:p>
            <a:r>
              <a:rPr lang="en-US" sz="2000" dirty="0">
                <a:latin typeface="Candara" panose="020E0502030303020204" pitchFamily="34" charset="0"/>
              </a:rPr>
              <a:t>WENT PLAY SPORT</a:t>
            </a:r>
          </a:p>
          <a:p>
            <a:r>
              <a:rPr lang="en-US" sz="2000" dirty="0">
                <a:latin typeface="Candara" panose="020E0502030303020204" pitchFamily="34" charset="0"/>
              </a:rPr>
              <a:t>SECRET SPORT EVENT</a:t>
            </a:r>
          </a:p>
          <a:p>
            <a:r>
              <a:rPr lang="en-US" sz="2000" dirty="0">
                <a:latin typeface="Candara" panose="020E0502030303020204" pitchFamily="34" charset="0"/>
              </a:rPr>
              <a:t>SPORT IS TODAY</a:t>
            </a:r>
          </a:p>
          <a:p>
            <a:r>
              <a:rPr lang="en-US" sz="2000" dirty="0">
                <a:latin typeface="Candara" panose="020E0502030303020204" pitchFamily="34" charset="0"/>
              </a:rPr>
              <a:t>SPORT COSTS MONEY</a:t>
            </a:r>
          </a:p>
        </p:txBody>
      </p:sp>
      <p:sp>
        <p:nvSpPr>
          <p:cNvPr id="16" name="Rectangle 15">
            <a:extLst>
              <a:ext uri="{FF2B5EF4-FFF2-40B4-BE49-F238E27FC236}">
                <a16:creationId xmlns:a16="http://schemas.microsoft.com/office/drawing/2014/main" id="{74D3EAAD-1FAE-4CB1-A3FC-E5395114103F}"/>
              </a:ext>
            </a:extLst>
          </p:cNvPr>
          <p:cNvSpPr/>
          <p:nvPr/>
        </p:nvSpPr>
        <p:spPr>
          <a:xfrm>
            <a:off x="3256088" y="816199"/>
            <a:ext cx="943528" cy="523220"/>
          </a:xfrm>
          <a:prstGeom prst="rect">
            <a:avLst/>
          </a:prstGeom>
        </p:spPr>
        <p:txBody>
          <a:bodyPr wrap="none">
            <a:spAutoFit/>
          </a:bodyPr>
          <a:lstStyle/>
          <a:p>
            <a:r>
              <a:rPr lang="en-US" sz="2800" u="sng" cap="small" dirty="0">
                <a:latin typeface="Candara" panose="020E0502030303020204" pitchFamily="34" charset="0"/>
              </a:rPr>
              <a:t>Spam</a:t>
            </a:r>
          </a:p>
        </p:txBody>
      </p:sp>
      <p:sp>
        <p:nvSpPr>
          <p:cNvPr id="17" name="Rectangle 16">
            <a:extLst>
              <a:ext uri="{FF2B5EF4-FFF2-40B4-BE49-F238E27FC236}">
                <a16:creationId xmlns:a16="http://schemas.microsoft.com/office/drawing/2014/main" id="{F04739F8-5763-4ABF-AD2E-584F6A6935FB}"/>
              </a:ext>
            </a:extLst>
          </p:cNvPr>
          <p:cNvSpPr/>
          <p:nvPr/>
        </p:nvSpPr>
        <p:spPr>
          <a:xfrm>
            <a:off x="7299171" y="816199"/>
            <a:ext cx="840295" cy="523220"/>
          </a:xfrm>
          <a:prstGeom prst="rect">
            <a:avLst/>
          </a:prstGeom>
        </p:spPr>
        <p:txBody>
          <a:bodyPr wrap="none">
            <a:spAutoFit/>
          </a:bodyPr>
          <a:lstStyle/>
          <a:p>
            <a:r>
              <a:rPr lang="en-US" sz="2800" u="sng" cap="small" dirty="0">
                <a:latin typeface="Candara" panose="020E0502030303020204" pitchFamily="34" charset="0"/>
              </a:rPr>
              <a:t>Ham</a:t>
            </a:r>
          </a:p>
        </p:txBody>
      </p:sp>
    </p:spTree>
    <p:extLst>
      <p:ext uri="{BB962C8B-B14F-4D97-AF65-F5344CB8AC3E}">
        <p14:creationId xmlns:p14="http://schemas.microsoft.com/office/powerpoint/2010/main" val="137111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B2EE3-51FA-D54D-A1CE-A2A0AF86F4DD}"/>
              </a:ext>
            </a:extLst>
          </p:cNvPr>
          <p:cNvSpPr>
            <a:spLocks noGrp="1"/>
          </p:cNvSpPr>
          <p:nvPr>
            <p:ph type="title"/>
          </p:nvPr>
        </p:nvSpPr>
        <p:spPr/>
        <p:txBody>
          <a:bodyPr/>
          <a:lstStyle/>
          <a:p>
            <a:r>
              <a:rPr lang="en-US" dirty="0"/>
              <a:t>Limitation of NBN</a:t>
            </a:r>
          </a:p>
        </p:txBody>
      </p:sp>
      <p:sp>
        <p:nvSpPr>
          <p:cNvPr id="3" name="Content Placeholder 2">
            <a:extLst>
              <a:ext uri="{FF2B5EF4-FFF2-40B4-BE49-F238E27FC236}">
                <a16:creationId xmlns:a16="http://schemas.microsoft.com/office/drawing/2014/main" id="{03FC06A4-94B1-E847-B73F-099019EB0F9A}"/>
              </a:ext>
            </a:extLst>
          </p:cNvPr>
          <p:cNvSpPr>
            <a:spLocks noGrp="1"/>
          </p:cNvSpPr>
          <p:nvPr>
            <p:ph idx="1"/>
          </p:nvPr>
        </p:nvSpPr>
        <p:spPr/>
        <p:txBody>
          <a:bodyPr/>
          <a:lstStyle/>
          <a:p>
            <a:r>
              <a:rPr lang="en-US" dirty="0"/>
              <a:t>Bag of words has a strong independence assumption.</a:t>
            </a:r>
          </a:p>
          <a:p>
            <a:r>
              <a:rPr lang="en-US" dirty="0"/>
              <a:t>Other features could be utilized to improve the accuracy.</a:t>
            </a:r>
          </a:p>
        </p:txBody>
      </p:sp>
      <p:sp>
        <p:nvSpPr>
          <p:cNvPr id="4" name="Slide Number Placeholder 3">
            <a:extLst>
              <a:ext uri="{FF2B5EF4-FFF2-40B4-BE49-F238E27FC236}">
                <a16:creationId xmlns:a16="http://schemas.microsoft.com/office/drawing/2014/main" id="{5609009E-53EF-4549-BA74-A5334446F78B}"/>
              </a:ext>
            </a:extLst>
          </p:cNvPr>
          <p:cNvSpPr>
            <a:spLocks noGrp="1"/>
          </p:cNvSpPr>
          <p:nvPr>
            <p:ph type="sldNum" sz="quarter" idx="12"/>
          </p:nvPr>
        </p:nvSpPr>
        <p:spPr/>
        <p:txBody>
          <a:bodyPr/>
          <a:lstStyle/>
          <a:p>
            <a:pPr>
              <a:defRPr/>
            </a:pPr>
            <a:fld id="{CCF77436-EC8C-4AA7-8F7E-35D67B363DD7}" type="slidenum">
              <a:rPr lang="en-US" smtClean="0"/>
              <a:pPr>
                <a:defRPr/>
              </a:pPr>
              <a:t>35</a:t>
            </a:fld>
            <a:endParaRPr lang="en-US" dirty="0"/>
          </a:p>
        </p:txBody>
      </p:sp>
    </p:spTree>
    <p:extLst>
      <p:ext uri="{BB962C8B-B14F-4D97-AF65-F5344CB8AC3E}">
        <p14:creationId xmlns:p14="http://schemas.microsoft.com/office/powerpoint/2010/main" val="3445387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D00F8-105C-AC49-9E25-4D7E0E80AD69}"/>
              </a:ext>
            </a:extLst>
          </p:cNvPr>
          <p:cNvSpPr>
            <a:spLocks noGrp="1"/>
          </p:cNvSpPr>
          <p:nvPr>
            <p:ph type="title"/>
          </p:nvPr>
        </p:nvSpPr>
        <p:spPr/>
        <p:txBody>
          <a:bodyPr/>
          <a:lstStyle/>
          <a:p>
            <a:r>
              <a:rPr lang="en-US" dirty="0"/>
              <a:t>Advanced Spam Filter</a:t>
            </a:r>
          </a:p>
        </p:txBody>
      </p:sp>
      <p:sp>
        <p:nvSpPr>
          <p:cNvPr id="3" name="Content Placeholder 2">
            <a:extLst>
              <a:ext uri="{FF2B5EF4-FFF2-40B4-BE49-F238E27FC236}">
                <a16:creationId xmlns:a16="http://schemas.microsoft.com/office/drawing/2014/main" id="{81F290B7-4EBC-424E-8018-13984B9BED2A}"/>
              </a:ext>
            </a:extLst>
          </p:cNvPr>
          <p:cNvSpPr>
            <a:spLocks noGrp="1"/>
          </p:cNvSpPr>
          <p:nvPr>
            <p:ph idx="1"/>
          </p:nvPr>
        </p:nvSpPr>
        <p:spPr/>
        <p:txBody>
          <a:bodyPr/>
          <a:lstStyle/>
          <a:p>
            <a:r>
              <a:rPr lang="en-US" dirty="0"/>
              <a:t>Known spamming ID?</a:t>
            </a:r>
          </a:p>
          <a:p>
            <a:r>
              <a:rPr lang="en-US" dirty="0"/>
              <a:t>Have you emailed the person before?</a:t>
            </a:r>
          </a:p>
          <a:p>
            <a:r>
              <a:rPr lang="en-US" dirty="0"/>
              <a:t>Have 1K other people received the same message?</a:t>
            </a:r>
          </a:p>
          <a:p>
            <a:r>
              <a:rPr lang="en-US" dirty="0"/>
              <a:t>Email header consistent</a:t>
            </a:r>
          </a:p>
          <a:p>
            <a:r>
              <a:rPr lang="en-US" dirty="0"/>
              <a:t>All CAPS?</a:t>
            </a:r>
          </a:p>
          <a:p>
            <a:r>
              <a:rPr lang="en-US" dirty="0"/>
              <a:t>Do inline URLs point to where they say?</a:t>
            </a:r>
          </a:p>
          <a:p>
            <a:r>
              <a:rPr lang="en-US" dirty="0"/>
              <a:t>Are you addressed by name?</a:t>
            </a:r>
          </a:p>
          <a:p>
            <a:endParaRPr lang="en-US" dirty="0"/>
          </a:p>
        </p:txBody>
      </p:sp>
      <p:sp>
        <p:nvSpPr>
          <p:cNvPr id="4" name="Slide Number Placeholder 3">
            <a:extLst>
              <a:ext uri="{FF2B5EF4-FFF2-40B4-BE49-F238E27FC236}">
                <a16:creationId xmlns:a16="http://schemas.microsoft.com/office/drawing/2014/main" id="{DFB905F1-327D-2B46-9B10-A573C32DF463}"/>
              </a:ext>
            </a:extLst>
          </p:cNvPr>
          <p:cNvSpPr>
            <a:spLocks noGrp="1"/>
          </p:cNvSpPr>
          <p:nvPr>
            <p:ph type="sldNum" sz="quarter" idx="12"/>
          </p:nvPr>
        </p:nvSpPr>
        <p:spPr/>
        <p:txBody>
          <a:bodyPr/>
          <a:lstStyle/>
          <a:p>
            <a:pPr>
              <a:defRPr/>
            </a:pPr>
            <a:fld id="{CCF77436-EC8C-4AA7-8F7E-35D67B363DD7}" type="slidenum">
              <a:rPr lang="en-US" smtClean="0"/>
              <a:pPr>
                <a:defRPr/>
              </a:pPr>
              <a:t>36</a:t>
            </a:fld>
            <a:endParaRPr lang="en-US" dirty="0"/>
          </a:p>
        </p:txBody>
      </p:sp>
    </p:spTree>
    <p:extLst>
      <p:ext uri="{BB962C8B-B14F-4D97-AF65-F5344CB8AC3E}">
        <p14:creationId xmlns:p14="http://schemas.microsoft.com/office/powerpoint/2010/main" val="31988382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2F3F-C6AA-CE42-8ADC-7F5008A9AA66}"/>
              </a:ext>
            </a:extLst>
          </p:cNvPr>
          <p:cNvSpPr>
            <a:spLocks noGrp="1"/>
          </p:cNvSpPr>
          <p:nvPr>
            <p:ph type="title"/>
          </p:nvPr>
        </p:nvSpPr>
        <p:spPr/>
        <p:txBody>
          <a:bodyPr/>
          <a:lstStyle/>
          <a:p>
            <a:r>
              <a:rPr lang="en-US" dirty="0"/>
              <a:t>Overfitting Prevention</a:t>
            </a:r>
          </a:p>
        </p:txBody>
      </p:sp>
      <p:sp>
        <p:nvSpPr>
          <p:cNvPr id="3" name="Content Placeholder 2">
            <a:extLst>
              <a:ext uri="{FF2B5EF4-FFF2-40B4-BE49-F238E27FC236}">
                <a16:creationId xmlns:a16="http://schemas.microsoft.com/office/drawing/2014/main" id="{A62EF857-D362-A849-813D-2950D0CED53F}"/>
              </a:ext>
            </a:extLst>
          </p:cNvPr>
          <p:cNvSpPr>
            <a:spLocks noGrp="1"/>
          </p:cNvSpPr>
          <p:nvPr>
            <p:ph idx="1"/>
          </p:nvPr>
        </p:nvSpPr>
        <p:spPr/>
        <p:txBody>
          <a:bodyPr/>
          <a:lstStyle/>
          <a:p>
            <a:r>
              <a:rPr lang="en-US" dirty="0"/>
              <a:t>Laplace smoothing is helpful.</a:t>
            </a:r>
          </a:p>
          <a:p>
            <a:r>
              <a:rPr lang="en-US" dirty="0"/>
              <a:t>What value of k is a good choice?</a:t>
            </a:r>
          </a:p>
          <a:p>
            <a:r>
              <a:rPr lang="en-US" dirty="0"/>
              <a:t>Splitting data</a:t>
            </a:r>
          </a:p>
          <a:p>
            <a:pPr lvl="1"/>
            <a:r>
              <a:rPr lang="en-US" dirty="0"/>
              <a:t>80% training data</a:t>
            </a:r>
          </a:p>
          <a:p>
            <a:pPr lvl="1"/>
            <a:r>
              <a:rPr lang="en-US" dirty="0"/>
              <a:t>10% cross-validation (CV) data to adjust k</a:t>
            </a:r>
          </a:p>
          <a:p>
            <a:pPr lvl="1"/>
            <a:r>
              <a:rPr lang="en-US" dirty="0"/>
              <a:t>10% test data</a:t>
            </a:r>
          </a:p>
        </p:txBody>
      </p:sp>
      <p:sp>
        <p:nvSpPr>
          <p:cNvPr id="4" name="Slide Number Placeholder 3">
            <a:extLst>
              <a:ext uri="{FF2B5EF4-FFF2-40B4-BE49-F238E27FC236}">
                <a16:creationId xmlns:a16="http://schemas.microsoft.com/office/drawing/2014/main" id="{AA84F3AA-FA05-914E-8495-15B867F3CE5E}"/>
              </a:ext>
            </a:extLst>
          </p:cNvPr>
          <p:cNvSpPr>
            <a:spLocks noGrp="1"/>
          </p:cNvSpPr>
          <p:nvPr>
            <p:ph type="sldNum" sz="quarter" idx="12"/>
          </p:nvPr>
        </p:nvSpPr>
        <p:spPr/>
        <p:txBody>
          <a:bodyPr/>
          <a:lstStyle/>
          <a:p>
            <a:pPr>
              <a:defRPr/>
            </a:pPr>
            <a:fld id="{CCF77436-EC8C-4AA7-8F7E-35D67B363DD7}" type="slidenum">
              <a:rPr lang="en-US" smtClean="0"/>
              <a:pPr>
                <a:defRPr/>
              </a:pPr>
              <a:t>37</a:t>
            </a:fld>
            <a:endParaRPr lang="en-US" dirty="0"/>
          </a:p>
        </p:txBody>
      </p:sp>
    </p:spTree>
    <p:extLst>
      <p:ext uri="{BB962C8B-B14F-4D97-AF65-F5344CB8AC3E}">
        <p14:creationId xmlns:p14="http://schemas.microsoft.com/office/powerpoint/2010/main" val="2041452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pPr lvl="1"/>
            <a:r>
              <a:rPr lang="en-US" dirty="0"/>
              <a:t>Classification with Naive Bayes Network</a:t>
            </a:r>
          </a:p>
          <a:p>
            <a:pPr lvl="1"/>
            <a:r>
              <a:rPr lang="en-US" dirty="0"/>
              <a:t>Classification with Decision Tree</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38</a:t>
            </a:fld>
            <a:endParaRPr lang="en-US" dirty="0"/>
          </a:p>
        </p:txBody>
      </p:sp>
    </p:spTree>
    <p:extLst>
      <p:ext uri="{BB962C8B-B14F-4D97-AF65-F5344CB8AC3E}">
        <p14:creationId xmlns:p14="http://schemas.microsoft.com/office/powerpoint/2010/main" val="1283280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9FE6-8AC8-4406-BF71-12BE1BDCAE87}"/>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501DD77A-1FC9-4EBA-A1E9-1E6539604D79}"/>
              </a:ext>
            </a:extLst>
          </p:cNvPr>
          <p:cNvSpPr>
            <a:spLocks noGrp="1"/>
          </p:cNvSpPr>
          <p:nvPr>
            <p:ph type="sldNum" sz="quarter" idx="12"/>
          </p:nvPr>
        </p:nvSpPr>
        <p:spPr/>
        <p:txBody>
          <a:bodyPr/>
          <a:lstStyle/>
          <a:p>
            <a:pPr>
              <a:defRPr/>
            </a:pPr>
            <a:fld id="{CCF77436-EC8C-4AA7-8F7E-35D67B363DD7}" type="slidenum">
              <a:rPr lang="en-US" smtClean="0"/>
              <a:pPr>
                <a:defRPr/>
              </a:pPr>
              <a:t>39</a:t>
            </a:fld>
            <a:endParaRPr lang="en-US" dirty="0"/>
          </a:p>
        </p:txBody>
      </p:sp>
      <p:sp>
        <p:nvSpPr>
          <p:cNvPr id="5" name="Rectangle 4">
            <a:extLst>
              <a:ext uri="{FF2B5EF4-FFF2-40B4-BE49-F238E27FC236}">
                <a16:creationId xmlns:a16="http://schemas.microsoft.com/office/drawing/2014/main" id="{A8034CF9-B917-4385-A0E4-3131163EA548}"/>
              </a:ext>
            </a:extLst>
          </p:cNvPr>
          <p:cNvSpPr/>
          <p:nvPr/>
        </p:nvSpPr>
        <p:spPr>
          <a:xfrm>
            <a:off x="2615184" y="6351508"/>
            <a:ext cx="6175248"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Source: https://victorzhou.com/blog/intro-to-random-forests</a:t>
            </a:r>
          </a:p>
        </p:txBody>
      </p:sp>
      <p:pic>
        <p:nvPicPr>
          <p:cNvPr id="18" name="Graphic 17">
            <a:extLst>
              <a:ext uri="{FF2B5EF4-FFF2-40B4-BE49-F238E27FC236}">
                <a16:creationId xmlns:a16="http://schemas.microsoft.com/office/drawing/2014/main" id="{0CFFA418-CE22-402A-970D-1669DED428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70679" y="1607701"/>
            <a:ext cx="3143250" cy="3143250"/>
          </a:xfrm>
          <a:prstGeom prst="rect">
            <a:avLst/>
          </a:prstGeom>
        </p:spPr>
      </p:pic>
      <p:pic>
        <p:nvPicPr>
          <p:cNvPr id="20" name="Graphic 19">
            <a:extLst>
              <a:ext uri="{FF2B5EF4-FFF2-40B4-BE49-F238E27FC236}">
                <a16:creationId xmlns:a16="http://schemas.microsoft.com/office/drawing/2014/main" id="{D3F5CE48-333A-439E-B338-BED587F384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67625" y="1901190"/>
            <a:ext cx="2857500" cy="2857500"/>
          </a:xfrm>
          <a:prstGeom prst="rect">
            <a:avLst/>
          </a:prstGeom>
        </p:spPr>
      </p:pic>
      <p:pic>
        <p:nvPicPr>
          <p:cNvPr id="22" name="Graphic 21">
            <a:extLst>
              <a:ext uri="{FF2B5EF4-FFF2-40B4-BE49-F238E27FC236}">
                <a16:creationId xmlns:a16="http://schemas.microsoft.com/office/drawing/2014/main" id="{7C6B8AB9-56BD-4EDE-B4ED-2BCE3AA8FA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21400" y="1607701"/>
            <a:ext cx="3143250" cy="3143250"/>
          </a:xfrm>
          <a:prstGeom prst="rect">
            <a:avLst/>
          </a:prstGeom>
        </p:spPr>
      </p:pic>
    </p:spTree>
    <p:extLst>
      <p:ext uri="{BB962C8B-B14F-4D97-AF65-F5344CB8AC3E}">
        <p14:creationId xmlns:p14="http://schemas.microsoft.com/office/powerpoint/2010/main" val="3712768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0D7D-E592-374E-9968-24E6D4996C82}"/>
              </a:ext>
            </a:extLst>
          </p:cNvPr>
          <p:cNvSpPr>
            <a:spLocks noGrp="1"/>
          </p:cNvSpPr>
          <p:nvPr>
            <p:ph type="title"/>
          </p:nvPr>
        </p:nvSpPr>
        <p:spPr/>
        <p:txBody>
          <a:bodyPr>
            <a:normAutofit/>
          </a:bodyPr>
          <a:lstStyle/>
          <a:p>
            <a:pPr>
              <a:lnSpc>
                <a:spcPct val="80000"/>
              </a:lnSpc>
            </a:pPr>
            <a:r>
              <a:rPr lang="en-US" dirty="0"/>
              <a:t>Statistical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BFA5C-5930-5E41-91F1-02FD0CF9338B}"/>
                  </a:ext>
                </a:extLst>
              </p:cNvPr>
              <p:cNvSpPr>
                <a:spLocks noGrp="1"/>
              </p:cNvSpPr>
              <p:nvPr>
                <p:ph idx="1"/>
              </p:nvPr>
            </p:nvSpPr>
            <p:spPr/>
            <p:txBody>
              <a:bodyPr>
                <a:normAutofit lnSpcReduction="10000"/>
              </a:bodyPr>
              <a:lstStyle/>
              <a:p>
                <a:r>
                  <a:rPr lang="en-US" dirty="0"/>
                  <a:t>Goal: estimating the distribution of a random variable.</a:t>
                </a:r>
              </a:p>
              <a:p>
                <a:r>
                  <a:rPr lang="en-US" dirty="0"/>
                  <a:t>Data and hypothesis:</a:t>
                </a:r>
              </a:p>
              <a:p>
                <a:pPr lvl="1"/>
                <a:r>
                  <a:rPr lang="en-US" dirty="0"/>
                  <a:t>Sampling data </a:t>
                </a:r>
                <a14:m>
                  <m:oMath xmlns:m="http://schemas.openxmlformats.org/officeDocument/2006/math">
                    <m:r>
                      <a:rPr lang="en-US" b="0" i="0" dirty="0" smtClean="0">
                        <a:latin typeface="Cambria Math" panose="02040503050406030204" pitchFamily="18" charset="0"/>
                      </a:rPr>
                      <m:t>{</m:t>
                    </m:r>
                    <m:r>
                      <a:rPr lang="en-US" b="1" i="1" dirty="0">
                        <a:latin typeface="Cambria Math" panose="02040503050406030204" pitchFamily="18" charset="0"/>
                      </a:rPr>
                      <m:t>𝒙</m:t>
                    </m:r>
                    <m:r>
                      <a:rPr lang="en-US" b="1" i="1" dirty="0" smtClean="0">
                        <a:latin typeface="Cambria Math" panose="02040503050406030204" pitchFamily="18" charset="0"/>
                      </a:rPr>
                      <m:t>}</m:t>
                    </m:r>
                  </m:oMath>
                </a14:m>
                <a:r>
                  <a:rPr lang="en-US" i="1" dirty="0"/>
                  <a:t> </a:t>
                </a:r>
                <a:r>
                  <a:rPr lang="en-US" dirty="0"/>
                  <a:t>from random variables </a:t>
                </a:r>
                <a14:m>
                  <m:oMath xmlns:m="http://schemas.openxmlformats.org/officeDocument/2006/math">
                    <m:r>
                      <a:rPr lang="en-US" b="1" i="1" dirty="0" smtClean="0">
                        <a:latin typeface="Cambria Math" panose="02040503050406030204" pitchFamily="18" charset="0"/>
                      </a:rPr>
                      <m:t>𝑿</m:t>
                    </m:r>
                  </m:oMath>
                </a14:m>
                <a:r>
                  <a:rPr lang="en-US" i="1" dirty="0"/>
                  <a:t>.</a:t>
                </a:r>
              </a:p>
              <a:p>
                <a:pPr lvl="1"/>
                <a:r>
                  <a:rPr lang="en-US" dirty="0"/>
                  <a:t>Hypothesis </a:t>
                </a:r>
                <a14:m>
                  <m:oMath xmlns:m="http://schemas.openxmlformats.org/officeDocument/2006/math">
                    <m:r>
                      <a:rPr lang="en-US" b="1" i="1" dirty="0" smtClean="0">
                        <a:latin typeface="Cambria Math" panose="02040503050406030204" pitchFamily="18" charset="0"/>
                      </a:rPr>
                      <m:t>𝑯</m:t>
                    </m:r>
                    <m:r>
                      <a:rPr lang="en-US" b="1" i="1" dirty="0" smtClean="0">
                        <a:latin typeface="Cambria Math" panose="02040503050406030204" pitchFamily="18" charset="0"/>
                      </a:rPr>
                      <m:t>={</m:t>
                    </m:r>
                    <m:r>
                      <a:rPr lang="en-US" b="0" i="1" dirty="0" smtClean="0">
                        <a:latin typeface="Cambria Math" panose="02040503050406030204" pitchFamily="18" charset="0"/>
                      </a:rPr>
                      <m:t>h</m:t>
                    </m:r>
                    <m:r>
                      <a:rPr lang="en-US" b="1" i="1" dirty="0" smtClean="0">
                        <a:latin typeface="Cambria Math" panose="02040503050406030204" pitchFamily="18" charset="0"/>
                      </a:rPr>
                      <m:t>}</m:t>
                    </m:r>
                  </m:oMath>
                </a14:m>
                <a:r>
                  <a:rPr lang="en-US" i="1" dirty="0"/>
                  <a:t> </a:t>
                </a:r>
                <a:r>
                  <a:rPr lang="en-US" dirty="0"/>
                  <a:t>(the probabilistic model of </a:t>
                </a:r>
                <a14:m>
                  <m:oMath xmlns:m="http://schemas.openxmlformats.org/officeDocument/2006/math">
                    <m:r>
                      <a:rPr lang="en-US" b="1" i="1" dirty="0">
                        <a:latin typeface="Cambria Math" panose="02040503050406030204" pitchFamily="18" charset="0"/>
                      </a:rPr>
                      <m:t>𝑿</m:t>
                    </m:r>
                  </m:oMath>
                </a14:m>
                <a:r>
                  <a:rPr lang="en-US" dirty="0"/>
                  <a:t>): all possible distributions for </a:t>
                </a:r>
                <a14:m>
                  <m:oMath xmlns:m="http://schemas.openxmlformats.org/officeDocument/2006/math">
                    <m:r>
                      <a:rPr lang="en-US" b="1" i="1" dirty="0">
                        <a:latin typeface="Cambria Math" panose="02040503050406030204" pitchFamily="18" charset="0"/>
                      </a:rPr>
                      <m:t>𝑿</m:t>
                    </m:r>
                  </m:oMath>
                </a14:m>
                <a:r>
                  <a:rPr lang="en-US" i="1" dirty="0"/>
                  <a:t>.</a:t>
                </a:r>
                <a:endParaRPr lang="en-US" dirty="0"/>
              </a:p>
              <a:p>
                <a:r>
                  <a:rPr lang="en-US" dirty="0"/>
                  <a:t>Bayesian rule:</a:t>
                </a:r>
              </a:p>
              <a:p>
                <a:pPr lvl="1"/>
                <a:r>
                  <a:rPr lang="en-US" dirty="0"/>
                  <a:t>Likelihood: </a:t>
                </a:r>
                <a14:m>
                  <m:oMath xmlns:m="http://schemas.openxmlformats.org/officeDocument/2006/math">
                    <m:r>
                      <a:rPr lang="en-US" dirty="0">
                        <a:latin typeface="Cambria Math" panose="02040503050406030204" pitchFamily="18" charset="0"/>
                      </a:rPr>
                      <m:t>𝑃</m:t>
                    </m:r>
                    <m:d>
                      <m:dPr>
                        <m:ctrlPr>
                          <a:rPr lang="en-US" i="1" dirty="0">
                            <a:latin typeface="Cambria Math" panose="02040503050406030204" pitchFamily="18" charset="0"/>
                          </a:rPr>
                        </m:ctrlPr>
                      </m:dPr>
                      <m:e>
                        <m:r>
                          <a:rPr lang="en-US" b="1" i="1" dirty="0" smtClean="0">
                            <a:latin typeface="Cambria Math" panose="02040503050406030204" pitchFamily="18" charset="0"/>
                          </a:rPr>
                          <m:t>𝒙</m:t>
                        </m:r>
                      </m:e>
                      <m:e>
                        <m:r>
                          <a:rPr lang="en-US" i="1" dirty="0" smtClean="0">
                            <a:latin typeface="Cambria Math" panose="02040503050406030204" pitchFamily="18" charset="0"/>
                          </a:rPr>
                          <m:t>h</m:t>
                        </m:r>
                      </m:e>
                    </m:d>
                  </m:oMath>
                </a14:m>
                <a:endParaRPr lang="en-US" dirty="0"/>
              </a:p>
              <a:p>
                <a:pPr lvl="1"/>
                <a:r>
                  <a:rPr lang="en-US" dirty="0"/>
                  <a:t>Prior: </a:t>
                </a:r>
                <a14:m>
                  <m:oMath xmlns:m="http://schemas.openxmlformats.org/officeDocument/2006/math">
                    <m:r>
                      <a:rPr lang="en-US" dirty="0">
                        <a:latin typeface="Cambria Math" panose="02040503050406030204" pitchFamily="18" charset="0"/>
                      </a:rPr>
                      <m:t>𝑃</m:t>
                    </m:r>
                    <m:r>
                      <a:rPr lang="en-US" i="1" dirty="0">
                        <a:latin typeface="Cambria Math" panose="02040503050406030204" pitchFamily="18" charset="0"/>
                      </a:rPr>
                      <m:t>(</m:t>
                    </m:r>
                    <m:r>
                      <a:rPr lang="en-US" b="0" i="1" dirty="0" smtClean="0">
                        <a:latin typeface="Cambria Math" panose="02040503050406030204" pitchFamily="18" charset="0"/>
                      </a:rPr>
                      <m:t>h</m:t>
                    </m:r>
                    <m:r>
                      <a:rPr lang="en-US" i="1" dirty="0">
                        <a:latin typeface="Cambria Math" panose="02040503050406030204" pitchFamily="18" charset="0"/>
                      </a:rPr>
                      <m:t>)</m:t>
                    </m:r>
                  </m:oMath>
                </a14:m>
                <a:endParaRPr lang="en-US" dirty="0"/>
              </a:p>
              <a:p>
                <a:pPr lvl="1"/>
                <a:r>
                  <a:rPr lang="en-US" dirty="0"/>
                  <a:t>Posterior: </a:t>
                </a:r>
                <a14:m>
                  <m:oMath xmlns:m="http://schemas.openxmlformats.org/officeDocument/2006/math">
                    <m:r>
                      <a:rPr lang="en-US" dirty="0">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h</m:t>
                        </m:r>
                      </m:e>
                      <m:e>
                        <m:r>
                          <a:rPr lang="en-US" b="1" i="1" dirty="0">
                            <a:latin typeface="Cambria Math" panose="02040503050406030204" pitchFamily="18" charset="0"/>
                          </a:rPr>
                          <m:t>𝒙</m:t>
                        </m:r>
                      </m:e>
                    </m:d>
                    <m:r>
                      <a:rPr lang="en-US" i="1" dirty="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a:latin typeface="Cambria Math" panose="02040503050406030204" pitchFamily="18" charset="0"/>
                          </a:rPr>
                          <m:t>|</m:t>
                        </m:r>
                        <m:r>
                          <a:rPr lang="en-US" b="0" i="1" dirty="0" smtClean="0">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b="0" i="1" dirty="0" smtClean="0">
                            <a:latin typeface="Cambria Math" panose="02040503050406030204" pitchFamily="18" charset="0"/>
                          </a:rPr>
                          <m:t>h</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i="1">
                            <a:latin typeface="Cambria Math" panose="02040503050406030204" pitchFamily="18" charset="0"/>
                          </a:rPr>
                          <m:t>)</m:t>
                        </m:r>
                      </m:den>
                    </m:f>
                  </m:oMath>
                </a14:m>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C47BFA5C-5930-5E41-91F1-02FD0CF9338B}"/>
                  </a:ext>
                </a:extLst>
              </p:cNvPr>
              <p:cNvSpPr>
                <a:spLocks noGrp="1" noRot="1" noChangeAspect="1" noMove="1" noResize="1" noEditPoints="1" noAdjustHandles="1" noChangeArrowheads="1" noChangeShapeType="1" noTextEdit="1"/>
              </p:cNvSpPr>
              <p:nvPr>
                <p:ph idx="1"/>
              </p:nvPr>
            </p:nvSpPr>
            <p:spPr>
              <a:blipFill>
                <a:blip r:embed="rId2"/>
                <a:stretch>
                  <a:fillRect l="-1503" t="-166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3F0631E-CA0D-4643-9902-FA69FA8D451E}"/>
              </a:ext>
            </a:extLst>
          </p:cNvPr>
          <p:cNvSpPr>
            <a:spLocks noGrp="1"/>
          </p:cNvSpPr>
          <p:nvPr>
            <p:ph type="sldNum" sz="quarter" idx="12"/>
          </p:nvPr>
        </p:nvSpPr>
        <p:spPr/>
        <p:txBody>
          <a:bodyPr/>
          <a:lstStyle/>
          <a:p>
            <a:pPr>
              <a:defRPr/>
            </a:pPr>
            <a:fld id="{CCF77436-EC8C-4AA7-8F7E-35D67B363DD7}" type="slidenum">
              <a:rPr lang="en-US" smtClean="0"/>
              <a:pPr>
                <a:defRPr/>
              </a:pPr>
              <a:t>4</a:t>
            </a:fld>
            <a:endParaRPr lang="en-US" dirty="0"/>
          </a:p>
        </p:txBody>
      </p:sp>
    </p:spTree>
    <p:extLst>
      <p:ext uri="{BB962C8B-B14F-4D97-AF65-F5344CB8AC3E}">
        <p14:creationId xmlns:p14="http://schemas.microsoft.com/office/powerpoint/2010/main" val="175148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49FE6-8AC8-4406-BF71-12BE1BDCAE87}"/>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501DD77A-1FC9-4EBA-A1E9-1E6539604D79}"/>
              </a:ext>
            </a:extLst>
          </p:cNvPr>
          <p:cNvSpPr>
            <a:spLocks noGrp="1"/>
          </p:cNvSpPr>
          <p:nvPr>
            <p:ph type="sldNum" sz="quarter" idx="12"/>
          </p:nvPr>
        </p:nvSpPr>
        <p:spPr/>
        <p:txBody>
          <a:bodyPr/>
          <a:lstStyle/>
          <a:p>
            <a:pPr>
              <a:defRPr/>
            </a:pPr>
            <a:fld id="{CCF77436-EC8C-4AA7-8F7E-35D67B363DD7}" type="slidenum">
              <a:rPr lang="en-US" smtClean="0"/>
              <a:pPr>
                <a:defRPr/>
              </a:pPr>
              <a:t>40</a:t>
            </a:fld>
            <a:endParaRPr lang="en-US" dirty="0"/>
          </a:p>
        </p:txBody>
      </p:sp>
      <p:sp>
        <p:nvSpPr>
          <p:cNvPr id="5" name="Rectangle 4">
            <a:extLst>
              <a:ext uri="{FF2B5EF4-FFF2-40B4-BE49-F238E27FC236}">
                <a16:creationId xmlns:a16="http://schemas.microsoft.com/office/drawing/2014/main" id="{A8034CF9-B917-4385-A0E4-3131163EA548}"/>
              </a:ext>
            </a:extLst>
          </p:cNvPr>
          <p:cNvSpPr/>
          <p:nvPr/>
        </p:nvSpPr>
        <p:spPr>
          <a:xfrm>
            <a:off x="2615184" y="6351508"/>
            <a:ext cx="6175248"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Source: https://victorzhou.com/blog/intro-to-random-forests</a:t>
            </a:r>
          </a:p>
        </p:txBody>
      </p:sp>
      <p:pic>
        <p:nvPicPr>
          <p:cNvPr id="14" name="Graphic 13">
            <a:extLst>
              <a:ext uri="{FF2B5EF4-FFF2-40B4-BE49-F238E27FC236}">
                <a16:creationId xmlns:a16="http://schemas.microsoft.com/office/drawing/2014/main" id="{5F322735-6EEE-4AE6-9D64-CC513A08E2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26839" y="1795201"/>
            <a:ext cx="3143250" cy="3143250"/>
          </a:xfrm>
          <a:prstGeom prst="rect">
            <a:avLst/>
          </a:prstGeom>
        </p:spPr>
      </p:pic>
      <p:pic>
        <p:nvPicPr>
          <p:cNvPr id="16" name="Graphic 15">
            <a:extLst>
              <a:ext uri="{FF2B5EF4-FFF2-40B4-BE49-F238E27FC236}">
                <a16:creationId xmlns:a16="http://schemas.microsoft.com/office/drawing/2014/main" id="{3B800F02-E10E-448E-97FF-F13EE20300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62306" y="1728769"/>
            <a:ext cx="3282834" cy="3282834"/>
          </a:xfrm>
          <a:prstGeom prst="rect">
            <a:avLst/>
          </a:prstGeom>
        </p:spPr>
      </p:pic>
      <p:pic>
        <p:nvPicPr>
          <p:cNvPr id="24" name="Graphic 23">
            <a:extLst>
              <a:ext uri="{FF2B5EF4-FFF2-40B4-BE49-F238E27FC236}">
                <a16:creationId xmlns:a16="http://schemas.microsoft.com/office/drawing/2014/main" id="{772F26D6-AE2F-4D8E-8F1B-8FB1626FB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9824" y="1795201"/>
            <a:ext cx="3143250" cy="3143250"/>
          </a:xfrm>
          <a:prstGeom prst="rect">
            <a:avLst/>
          </a:prstGeom>
        </p:spPr>
      </p:pic>
    </p:spTree>
    <p:extLst>
      <p:ext uri="{BB962C8B-B14F-4D97-AF65-F5344CB8AC3E}">
        <p14:creationId xmlns:p14="http://schemas.microsoft.com/office/powerpoint/2010/main" val="27556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277D2-9755-A246-8AE6-BB3DE27FE3FF}"/>
              </a:ext>
            </a:extLst>
          </p:cNvPr>
          <p:cNvSpPr>
            <a:spLocks noGrp="1"/>
          </p:cNvSpPr>
          <p:nvPr>
            <p:ph type="title"/>
          </p:nvPr>
        </p:nvSpPr>
        <p:spPr/>
        <p:txBody>
          <a:bodyPr>
            <a:normAutofit/>
          </a:bodyPr>
          <a:lstStyle/>
          <a:p>
            <a:r>
              <a:rPr lang="en-US" dirty="0"/>
              <a:t>Example: Wait for Table at Restaurant</a:t>
            </a:r>
          </a:p>
        </p:txBody>
      </p:sp>
      <p:sp>
        <p:nvSpPr>
          <p:cNvPr id="3" name="Content Placeholder 2">
            <a:extLst>
              <a:ext uri="{FF2B5EF4-FFF2-40B4-BE49-F238E27FC236}">
                <a16:creationId xmlns:a16="http://schemas.microsoft.com/office/drawing/2014/main" id="{EACD72D2-7F03-2543-B3A3-8156871774B1}"/>
              </a:ext>
            </a:extLst>
          </p:cNvPr>
          <p:cNvSpPr>
            <a:spLocks noGrp="1"/>
          </p:cNvSpPr>
          <p:nvPr>
            <p:ph idx="1"/>
          </p:nvPr>
        </p:nvSpPr>
        <p:spPr/>
        <p:txBody>
          <a:bodyPr>
            <a:normAutofit fontScale="92500" lnSpcReduction="10000"/>
          </a:bodyPr>
          <a:lstStyle/>
          <a:p>
            <a:pPr marL="11113" indent="0">
              <a:buNone/>
            </a:pPr>
            <a:r>
              <a:rPr lang="en-US" sz="2400" dirty="0"/>
              <a:t>Goal Predicate: </a:t>
            </a:r>
            <a:r>
              <a:rPr lang="en-US" sz="2400" dirty="0" err="1">
                <a:solidFill>
                  <a:srgbClr val="7030A0"/>
                </a:solidFill>
              </a:rPr>
              <a:t>WillWait</a:t>
            </a:r>
            <a:endParaRPr lang="en-US" sz="2400" dirty="0">
              <a:solidFill>
                <a:srgbClr val="7030A0"/>
              </a:solidFill>
            </a:endParaRPr>
          </a:p>
          <a:p>
            <a:pPr marL="11113" indent="0">
              <a:buNone/>
            </a:pPr>
            <a:r>
              <a:rPr lang="en-US" sz="2400" dirty="0"/>
              <a:t>Attributes:</a:t>
            </a:r>
          </a:p>
          <a:p>
            <a:pPr marL="11113" indent="0">
              <a:buNone/>
            </a:pPr>
            <a:r>
              <a:rPr lang="en-US" sz="2200" dirty="0">
                <a:solidFill>
                  <a:srgbClr val="7030A0"/>
                </a:solidFill>
              </a:rPr>
              <a:t>Alternate</a:t>
            </a:r>
            <a:r>
              <a:rPr lang="en-US" sz="2200" dirty="0"/>
              <a:t>: whether there is a suitable alternative restaurant nearby. </a:t>
            </a:r>
          </a:p>
          <a:p>
            <a:pPr marL="11113" indent="0">
              <a:buNone/>
            </a:pPr>
            <a:r>
              <a:rPr lang="en-US" sz="2200" dirty="0">
                <a:solidFill>
                  <a:srgbClr val="7030A0"/>
                </a:solidFill>
              </a:rPr>
              <a:t>Bar</a:t>
            </a:r>
            <a:r>
              <a:rPr lang="en-US" sz="2200" dirty="0"/>
              <a:t>: whether the restaurant has a comfortable bar area to wait in. </a:t>
            </a:r>
          </a:p>
          <a:p>
            <a:pPr marL="11113" indent="0">
              <a:buNone/>
            </a:pPr>
            <a:r>
              <a:rPr lang="en-US" sz="2200" dirty="0">
                <a:solidFill>
                  <a:srgbClr val="7030A0"/>
                </a:solidFill>
              </a:rPr>
              <a:t>Fri/Sat</a:t>
            </a:r>
            <a:r>
              <a:rPr lang="en-US" sz="2200" dirty="0"/>
              <a:t>: whether on Fridays or Saturdays. </a:t>
            </a:r>
          </a:p>
          <a:p>
            <a:pPr marL="11113" indent="0">
              <a:buNone/>
            </a:pPr>
            <a:r>
              <a:rPr lang="en-US" sz="2200" dirty="0">
                <a:solidFill>
                  <a:srgbClr val="7030A0"/>
                </a:solidFill>
              </a:rPr>
              <a:t>Hungry</a:t>
            </a:r>
            <a:r>
              <a:rPr lang="en-US" sz="2200" dirty="0"/>
              <a:t>: whether we are hungry.</a:t>
            </a:r>
          </a:p>
          <a:p>
            <a:pPr marL="11113" indent="0">
              <a:buNone/>
            </a:pPr>
            <a:r>
              <a:rPr lang="en-US" sz="2200" dirty="0">
                <a:solidFill>
                  <a:srgbClr val="7030A0"/>
                </a:solidFill>
              </a:rPr>
              <a:t>Patrons</a:t>
            </a:r>
            <a:r>
              <a:rPr lang="en-US" sz="2200" dirty="0"/>
              <a:t>: how many people are in the restaurant (values are None, Some, and Full). </a:t>
            </a:r>
          </a:p>
          <a:p>
            <a:pPr marL="11113" indent="0">
              <a:buNone/>
            </a:pPr>
            <a:r>
              <a:rPr lang="en-US" sz="2200" dirty="0">
                <a:solidFill>
                  <a:srgbClr val="7030A0"/>
                </a:solidFill>
              </a:rPr>
              <a:t>Price</a:t>
            </a:r>
            <a:r>
              <a:rPr lang="en-US" sz="2200" dirty="0"/>
              <a:t>: the restaurant’s price range ($, $$, $$$). </a:t>
            </a:r>
          </a:p>
          <a:p>
            <a:pPr marL="11113" indent="0">
              <a:buNone/>
            </a:pPr>
            <a:r>
              <a:rPr lang="en-US" sz="2200" dirty="0">
                <a:solidFill>
                  <a:srgbClr val="7030A0"/>
                </a:solidFill>
              </a:rPr>
              <a:t>Raining</a:t>
            </a:r>
            <a:r>
              <a:rPr lang="en-US" sz="2200" dirty="0"/>
              <a:t>: whether it is raining outside. </a:t>
            </a:r>
          </a:p>
          <a:p>
            <a:pPr marL="11113" indent="0">
              <a:buNone/>
            </a:pPr>
            <a:r>
              <a:rPr lang="en-US" sz="2200" dirty="0">
                <a:solidFill>
                  <a:srgbClr val="7030A0"/>
                </a:solidFill>
              </a:rPr>
              <a:t>Reservation</a:t>
            </a:r>
            <a:r>
              <a:rPr lang="en-US" sz="2200" dirty="0"/>
              <a:t>: whether we made a reservation.</a:t>
            </a:r>
          </a:p>
          <a:p>
            <a:pPr marL="11113" indent="0">
              <a:buNone/>
            </a:pPr>
            <a:r>
              <a:rPr lang="en-US" sz="2200" dirty="0">
                <a:solidFill>
                  <a:srgbClr val="7030A0"/>
                </a:solidFill>
              </a:rPr>
              <a:t>Type</a:t>
            </a:r>
            <a:r>
              <a:rPr lang="en-US" sz="2200" dirty="0"/>
              <a:t>: the kind of restaurant (French, Italian, Thai, or burger). </a:t>
            </a:r>
          </a:p>
          <a:p>
            <a:pPr marL="11113" indent="0">
              <a:buNone/>
            </a:pPr>
            <a:r>
              <a:rPr lang="en-US" sz="2200" dirty="0" err="1">
                <a:solidFill>
                  <a:srgbClr val="7030A0"/>
                </a:solidFill>
              </a:rPr>
              <a:t>WaitEstimate</a:t>
            </a:r>
            <a:r>
              <a:rPr lang="en-US" sz="2200" dirty="0"/>
              <a:t>: the wait estimated by the host (0–10 minutes, 10–30, 30–60, or &gt;60).</a:t>
            </a:r>
          </a:p>
        </p:txBody>
      </p:sp>
      <p:sp>
        <p:nvSpPr>
          <p:cNvPr id="4" name="Slide Number Placeholder 3">
            <a:extLst>
              <a:ext uri="{FF2B5EF4-FFF2-40B4-BE49-F238E27FC236}">
                <a16:creationId xmlns:a16="http://schemas.microsoft.com/office/drawing/2014/main" id="{A04981A0-D5C9-3144-89EA-BC04821FD26C}"/>
              </a:ext>
            </a:extLst>
          </p:cNvPr>
          <p:cNvSpPr>
            <a:spLocks noGrp="1"/>
          </p:cNvSpPr>
          <p:nvPr>
            <p:ph type="sldNum" sz="quarter" idx="12"/>
          </p:nvPr>
        </p:nvSpPr>
        <p:spPr/>
        <p:txBody>
          <a:bodyPr/>
          <a:lstStyle/>
          <a:p>
            <a:fld id="{CCF77436-EC8C-4AA7-8F7E-35D67B363DD7}" type="slidenum">
              <a:rPr lang="en-US" smtClean="0"/>
              <a:pPr/>
              <a:t>41</a:t>
            </a:fld>
            <a:endParaRPr lang="en-US" dirty="0"/>
          </a:p>
        </p:txBody>
      </p:sp>
    </p:spTree>
    <p:extLst>
      <p:ext uri="{BB962C8B-B14F-4D97-AF65-F5344CB8AC3E}">
        <p14:creationId xmlns:p14="http://schemas.microsoft.com/office/powerpoint/2010/main" val="33977302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4D75E-5C9C-F84D-B862-AE44994CF05F}"/>
              </a:ext>
            </a:extLst>
          </p:cNvPr>
          <p:cNvSpPr>
            <a:spLocks noGrp="1"/>
          </p:cNvSpPr>
          <p:nvPr>
            <p:ph type="title"/>
          </p:nvPr>
        </p:nvSpPr>
        <p:spPr/>
        <p:txBody>
          <a:bodyPr/>
          <a:lstStyle/>
          <a:p>
            <a:r>
              <a:rPr lang="en-US" dirty="0"/>
              <a:t>Training Set</a:t>
            </a:r>
          </a:p>
        </p:txBody>
      </p:sp>
      <p:sp>
        <p:nvSpPr>
          <p:cNvPr id="4" name="Slide Number Placeholder 3">
            <a:extLst>
              <a:ext uri="{FF2B5EF4-FFF2-40B4-BE49-F238E27FC236}">
                <a16:creationId xmlns:a16="http://schemas.microsoft.com/office/drawing/2014/main" id="{0F513649-EF7A-B94F-A65D-6A34D1E3D71F}"/>
              </a:ext>
            </a:extLst>
          </p:cNvPr>
          <p:cNvSpPr>
            <a:spLocks noGrp="1"/>
          </p:cNvSpPr>
          <p:nvPr>
            <p:ph type="sldNum" sz="quarter" idx="12"/>
          </p:nvPr>
        </p:nvSpPr>
        <p:spPr/>
        <p:txBody>
          <a:bodyPr/>
          <a:lstStyle/>
          <a:p>
            <a:pPr>
              <a:defRPr/>
            </a:pPr>
            <a:fld id="{CCF77436-EC8C-4AA7-8F7E-35D67B363DD7}" type="slidenum">
              <a:rPr lang="en-US" smtClean="0"/>
              <a:pPr>
                <a:defRPr/>
              </a:pPr>
              <a:t>42</a:t>
            </a:fld>
            <a:endParaRPr lang="en-US" dirty="0"/>
          </a:p>
        </p:txBody>
      </p:sp>
      <p:pic>
        <p:nvPicPr>
          <p:cNvPr id="5" name="Picture 4">
            <a:extLst>
              <a:ext uri="{FF2B5EF4-FFF2-40B4-BE49-F238E27FC236}">
                <a16:creationId xmlns:a16="http://schemas.microsoft.com/office/drawing/2014/main" id="{5BFA7F96-0128-EC40-999C-5032C23A9D81}"/>
              </a:ext>
            </a:extLst>
          </p:cNvPr>
          <p:cNvPicPr>
            <a:picLocks noChangeAspect="1"/>
          </p:cNvPicPr>
          <p:nvPr/>
        </p:nvPicPr>
        <p:blipFill>
          <a:blip r:embed="rId3"/>
          <a:stretch>
            <a:fillRect/>
          </a:stretch>
        </p:blipFill>
        <p:spPr>
          <a:xfrm>
            <a:off x="1955934" y="1516025"/>
            <a:ext cx="8506326" cy="4318097"/>
          </a:xfrm>
          <a:prstGeom prst="rect">
            <a:avLst/>
          </a:prstGeom>
        </p:spPr>
      </p:pic>
    </p:spTree>
    <p:extLst>
      <p:ext uri="{BB962C8B-B14F-4D97-AF65-F5344CB8AC3E}">
        <p14:creationId xmlns:p14="http://schemas.microsoft.com/office/powerpoint/2010/main" val="1065989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79F4-D965-0F4F-A5C7-F0D8B10A34BB}"/>
              </a:ext>
            </a:extLst>
          </p:cNvPr>
          <p:cNvSpPr>
            <a:spLocks noGrp="1"/>
          </p:cNvSpPr>
          <p:nvPr>
            <p:ph type="title"/>
          </p:nvPr>
        </p:nvSpPr>
        <p:spPr/>
        <p:txBody>
          <a:bodyPr/>
          <a:lstStyle/>
          <a:p>
            <a:r>
              <a:rPr lang="en-US" dirty="0"/>
              <a:t>A Decision Tree</a:t>
            </a:r>
          </a:p>
        </p:txBody>
      </p:sp>
      <p:sp>
        <p:nvSpPr>
          <p:cNvPr id="4" name="Slide Number Placeholder 3">
            <a:extLst>
              <a:ext uri="{FF2B5EF4-FFF2-40B4-BE49-F238E27FC236}">
                <a16:creationId xmlns:a16="http://schemas.microsoft.com/office/drawing/2014/main" id="{DAA25C18-4179-CB47-8FC2-3D9D687F303E}"/>
              </a:ext>
            </a:extLst>
          </p:cNvPr>
          <p:cNvSpPr>
            <a:spLocks noGrp="1"/>
          </p:cNvSpPr>
          <p:nvPr>
            <p:ph type="sldNum" sz="quarter" idx="12"/>
          </p:nvPr>
        </p:nvSpPr>
        <p:spPr/>
        <p:txBody>
          <a:bodyPr/>
          <a:lstStyle/>
          <a:p>
            <a:pPr>
              <a:defRPr/>
            </a:pPr>
            <a:fld id="{CCF77436-EC8C-4AA7-8F7E-35D67B363DD7}" type="slidenum">
              <a:rPr lang="en-US" smtClean="0"/>
              <a:pPr>
                <a:defRPr/>
              </a:pPr>
              <a:t>43</a:t>
            </a:fld>
            <a:endParaRPr lang="en-US" dirty="0"/>
          </a:p>
        </p:txBody>
      </p:sp>
      <p:pic>
        <p:nvPicPr>
          <p:cNvPr id="8" name="Picture 7">
            <a:extLst>
              <a:ext uri="{FF2B5EF4-FFF2-40B4-BE49-F238E27FC236}">
                <a16:creationId xmlns:a16="http://schemas.microsoft.com/office/drawing/2014/main" id="{28DFA04F-4E02-1C43-822F-19D0903CB1DE}"/>
              </a:ext>
            </a:extLst>
          </p:cNvPr>
          <p:cNvPicPr>
            <a:picLocks noChangeAspect="1"/>
          </p:cNvPicPr>
          <p:nvPr/>
        </p:nvPicPr>
        <p:blipFill>
          <a:blip r:embed="rId3"/>
          <a:stretch>
            <a:fillRect/>
          </a:stretch>
        </p:blipFill>
        <p:spPr>
          <a:xfrm>
            <a:off x="2196628" y="1378935"/>
            <a:ext cx="7531768" cy="4910662"/>
          </a:xfrm>
          <a:prstGeom prst="rect">
            <a:avLst/>
          </a:prstGeom>
        </p:spPr>
      </p:pic>
    </p:spTree>
    <p:extLst>
      <p:ext uri="{BB962C8B-B14F-4D97-AF65-F5344CB8AC3E}">
        <p14:creationId xmlns:p14="http://schemas.microsoft.com/office/powerpoint/2010/main" val="23099732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F035-49C2-431C-97A6-DF4A3EC40759}"/>
              </a:ext>
            </a:extLst>
          </p:cNvPr>
          <p:cNvSpPr>
            <a:spLocks noGrp="1"/>
          </p:cNvSpPr>
          <p:nvPr>
            <p:ph type="title"/>
          </p:nvPr>
        </p:nvSpPr>
        <p:spPr/>
        <p:txBody>
          <a:bodyPr/>
          <a:lstStyle/>
          <a:p>
            <a:r>
              <a:rPr lang="en-US" dirty="0"/>
              <a:t>Decision Trees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0C2853-62E9-4389-883E-8E4E38645B98}"/>
                  </a:ext>
                </a:extLst>
              </p:cNvPr>
              <p:cNvSpPr>
                <a:spLocks noGrp="1"/>
              </p:cNvSpPr>
              <p:nvPr>
                <p:ph idx="1"/>
              </p:nvPr>
            </p:nvSpPr>
            <p:spPr/>
            <p:txBody>
              <a:bodyPr/>
              <a:lstStyle/>
              <a:p>
                <a:r>
                  <a:rPr lang="en-US" dirty="0"/>
                  <a:t>There are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2</m:t>
                        </m:r>
                      </m:e>
                      <m:sup>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𝑛</m:t>
                            </m:r>
                          </m:sup>
                        </m:sSup>
                      </m:sup>
                    </m:sSup>
                    <m:r>
                      <a:rPr lang="en-US" i="1">
                        <a:latin typeface="Cambria Math" panose="02040503050406030204" pitchFamily="18" charset="0"/>
                      </a:rPr>
                      <m:t> </m:t>
                    </m:r>
                  </m:oMath>
                </a14:m>
                <a:r>
                  <a:rPr lang="en-US" dirty="0"/>
                  <a:t>distinct decision trees with n Boolean attributes:</a:t>
                </a:r>
              </a:p>
              <a:p>
                <a:pPr lvl="1"/>
                <a:r>
                  <a:rPr lang="en-US" dirty="0"/>
                  <a:t>E.g., with 6 Boolean attributes, there are about 1.85*10</a:t>
                </a:r>
                <a:r>
                  <a:rPr lang="en-US" baseline="30000" dirty="0"/>
                  <a:t>19</a:t>
                </a:r>
                <a:r>
                  <a:rPr lang="en-US" dirty="0"/>
                  <a:t> trees.</a:t>
                </a:r>
              </a:p>
              <a:p>
                <a:r>
                  <a:rPr lang="en-US" dirty="0"/>
                  <a:t>A decision tree can’t guarantee all of its leaf nodes are Yes/No nodes.</a:t>
                </a:r>
              </a:p>
              <a:p>
                <a:endParaRPr lang="en-US" dirty="0"/>
              </a:p>
            </p:txBody>
          </p:sp>
        </mc:Choice>
        <mc:Fallback xmlns="">
          <p:sp>
            <p:nvSpPr>
              <p:cNvPr id="3" name="Content Placeholder 2">
                <a:extLst>
                  <a:ext uri="{FF2B5EF4-FFF2-40B4-BE49-F238E27FC236}">
                    <a16:creationId xmlns:a16="http://schemas.microsoft.com/office/drawing/2014/main" id="{F30C2853-62E9-4389-883E-8E4E38645B98}"/>
                  </a:ext>
                </a:extLst>
              </p:cNvPr>
              <p:cNvSpPr>
                <a:spLocks noGrp="1" noRot="1" noChangeAspect="1" noMove="1" noResize="1" noEditPoints="1" noAdjustHandles="1" noChangeArrowheads="1" noChangeShapeType="1" noTextEdit="1"/>
              </p:cNvSpPr>
              <p:nvPr>
                <p:ph idx="1"/>
              </p:nvPr>
            </p:nvSpPr>
            <p:spPr>
              <a:blipFill>
                <a:blip r:embed="rId2"/>
                <a:stretch>
                  <a:fillRect l="-15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B69B77F-74DA-4B7A-9173-B74E5EFEDBF9}"/>
              </a:ext>
            </a:extLst>
          </p:cNvPr>
          <p:cNvSpPr>
            <a:spLocks noGrp="1"/>
          </p:cNvSpPr>
          <p:nvPr>
            <p:ph type="sldNum" sz="quarter" idx="12"/>
          </p:nvPr>
        </p:nvSpPr>
        <p:spPr/>
        <p:txBody>
          <a:bodyPr/>
          <a:lstStyle/>
          <a:p>
            <a:pPr>
              <a:defRPr/>
            </a:pPr>
            <a:fld id="{CCF77436-EC8C-4AA7-8F7E-35D67B363DD7}" type="slidenum">
              <a:rPr lang="en-US" smtClean="0"/>
              <a:pPr>
                <a:defRPr/>
              </a:pPr>
              <a:t>44</a:t>
            </a:fld>
            <a:endParaRPr lang="en-US" dirty="0"/>
          </a:p>
        </p:txBody>
      </p:sp>
    </p:spTree>
    <p:extLst>
      <p:ext uri="{BB962C8B-B14F-4D97-AF65-F5344CB8AC3E}">
        <p14:creationId xmlns:p14="http://schemas.microsoft.com/office/powerpoint/2010/main" val="33347207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35A6-913B-564E-B9B6-3BC9F3E66099}"/>
              </a:ext>
            </a:extLst>
          </p:cNvPr>
          <p:cNvSpPr>
            <a:spLocks noGrp="1"/>
          </p:cNvSpPr>
          <p:nvPr>
            <p:ph type="title"/>
          </p:nvPr>
        </p:nvSpPr>
        <p:spPr/>
        <p:txBody>
          <a:bodyPr/>
          <a:lstStyle/>
          <a:p>
            <a:r>
              <a:rPr lang="en-US" dirty="0"/>
              <a:t>Decision Tree Learning</a:t>
            </a:r>
          </a:p>
        </p:txBody>
      </p:sp>
      <p:sp>
        <p:nvSpPr>
          <p:cNvPr id="3" name="Content Placeholder 2">
            <a:extLst>
              <a:ext uri="{FF2B5EF4-FFF2-40B4-BE49-F238E27FC236}">
                <a16:creationId xmlns:a16="http://schemas.microsoft.com/office/drawing/2014/main" id="{8FAF7388-64F8-2B45-A529-9F087FBC3EE9}"/>
              </a:ext>
            </a:extLst>
          </p:cNvPr>
          <p:cNvSpPr>
            <a:spLocks noGrp="1"/>
          </p:cNvSpPr>
          <p:nvPr>
            <p:ph idx="1"/>
          </p:nvPr>
        </p:nvSpPr>
        <p:spPr>
          <a:xfrm>
            <a:off x="609600" y="1219201"/>
            <a:ext cx="10972800" cy="1252537"/>
          </a:xfrm>
        </p:spPr>
        <p:txBody>
          <a:bodyPr>
            <a:normAutofit fontScale="85000" lnSpcReduction="10000"/>
          </a:bodyPr>
          <a:lstStyle/>
          <a:p>
            <a:pPr marL="11113" indent="0">
              <a:buNone/>
            </a:pPr>
            <a:r>
              <a:rPr lang="en-US" dirty="0"/>
              <a:t>Aim: find a small tree consistent with the training examples</a:t>
            </a:r>
          </a:p>
          <a:p>
            <a:pPr marL="11113" indent="0">
              <a:buNone/>
            </a:pPr>
            <a:r>
              <a:rPr lang="en-US" dirty="0"/>
              <a:t>Idea: (recursively) choose “most significant” attribute as root of (sub)tree</a:t>
            </a:r>
          </a:p>
        </p:txBody>
      </p:sp>
      <p:sp>
        <p:nvSpPr>
          <p:cNvPr id="4" name="Slide Number Placeholder 3">
            <a:extLst>
              <a:ext uri="{FF2B5EF4-FFF2-40B4-BE49-F238E27FC236}">
                <a16:creationId xmlns:a16="http://schemas.microsoft.com/office/drawing/2014/main" id="{40AAA02F-BAF3-114D-A5FD-101482DA606D}"/>
              </a:ext>
            </a:extLst>
          </p:cNvPr>
          <p:cNvSpPr>
            <a:spLocks noGrp="1"/>
          </p:cNvSpPr>
          <p:nvPr>
            <p:ph type="sldNum" sz="quarter" idx="12"/>
          </p:nvPr>
        </p:nvSpPr>
        <p:spPr/>
        <p:txBody>
          <a:bodyPr/>
          <a:lstStyle/>
          <a:p>
            <a:pPr>
              <a:defRPr/>
            </a:pPr>
            <a:fld id="{CCF77436-EC8C-4AA7-8F7E-35D67B363DD7}" type="slidenum">
              <a:rPr lang="en-US" smtClean="0"/>
              <a:pPr>
                <a:defRPr/>
              </a:pPr>
              <a:t>45</a:t>
            </a:fld>
            <a:endParaRPr lang="en-US" dirty="0"/>
          </a:p>
        </p:txBody>
      </p:sp>
      <p:pic>
        <p:nvPicPr>
          <p:cNvPr id="5" name="Picture 4">
            <a:extLst>
              <a:ext uri="{FF2B5EF4-FFF2-40B4-BE49-F238E27FC236}">
                <a16:creationId xmlns:a16="http://schemas.microsoft.com/office/drawing/2014/main" id="{C340106B-4240-7947-91D8-64B7F9C69670}"/>
              </a:ext>
            </a:extLst>
          </p:cNvPr>
          <p:cNvPicPr>
            <a:picLocks noChangeAspect="1"/>
          </p:cNvPicPr>
          <p:nvPr/>
        </p:nvPicPr>
        <p:blipFill>
          <a:blip r:embed="rId2"/>
          <a:stretch>
            <a:fillRect/>
          </a:stretch>
        </p:blipFill>
        <p:spPr>
          <a:xfrm>
            <a:off x="609600" y="2575226"/>
            <a:ext cx="7743377" cy="3622074"/>
          </a:xfrm>
          <a:prstGeom prst="rect">
            <a:avLst/>
          </a:prstGeom>
        </p:spPr>
      </p:pic>
    </p:spTree>
    <p:extLst>
      <p:ext uri="{BB962C8B-B14F-4D97-AF65-F5344CB8AC3E}">
        <p14:creationId xmlns:p14="http://schemas.microsoft.com/office/powerpoint/2010/main" val="10071681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3D307-4555-C645-BECA-98CC76D93F04}"/>
              </a:ext>
            </a:extLst>
          </p:cNvPr>
          <p:cNvSpPr>
            <a:spLocks noGrp="1"/>
          </p:cNvSpPr>
          <p:nvPr>
            <p:ph type="title"/>
          </p:nvPr>
        </p:nvSpPr>
        <p:spPr>
          <a:xfrm>
            <a:off x="609600" y="76200"/>
            <a:ext cx="10972800" cy="987552"/>
          </a:xfrm>
        </p:spPr>
        <p:txBody>
          <a:bodyPr/>
          <a:lstStyle/>
          <a:p>
            <a:r>
              <a:rPr lang="en-US" dirty="0"/>
              <a:t>Choosing an Attribute</a:t>
            </a:r>
          </a:p>
        </p:txBody>
      </p:sp>
      <p:sp>
        <p:nvSpPr>
          <p:cNvPr id="3" name="Content Placeholder 2">
            <a:extLst>
              <a:ext uri="{FF2B5EF4-FFF2-40B4-BE49-F238E27FC236}">
                <a16:creationId xmlns:a16="http://schemas.microsoft.com/office/drawing/2014/main" id="{0EDE1C26-1A00-9A45-B850-B4E10357A321}"/>
              </a:ext>
            </a:extLst>
          </p:cNvPr>
          <p:cNvSpPr>
            <a:spLocks noGrp="1"/>
          </p:cNvSpPr>
          <p:nvPr>
            <p:ph idx="1"/>
          </p:nvPr>
        </p:nvSpPr>
        <p:spPr>
          <a:xfrm>
            <a:off x="609600" y="1219201"/>
            <a:ext cx="10972800" cy="5334001"/>
          </a:xfrm>
        </p:spPr>
        <p:txBody>
          <a:bodyPr>
            <a:normAutofit/>
          </a:bodyPr>
          <a:lstStyle/>
          <a:p>
            <a:r>
              <a:rPr lang="en-US" dirty="0"/>
              <a:t>Idea: a good attribute splits the examples into subsets that are (ideally) “all positive” or “all negative”, i.e., less noisy. </a:t>
            </a:r>
          </a:p>
        </p:txBody>
      </p:sp>
      <p:sp>
        <p:nvSpPr>
          <p:cNvPr id="4" name="Slide Number Placeholder 3">
            <a:extLst>
              <a:ext uri="{FF2B5EF4-FFF2-40B4-BE49-F238E27FC236}">
                <a16:creationId xmlns:a16="http://schemas.microsoft.com/office/drawing/2014/main" id="{980C9C8B-890F-AF45-A132-EBF6FC205A7D}"/>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46</a:t>
            </a:fld>
            <a:endParaRPr lang="en-US" dirty="0"/>
          </a:p>
        </p:txBody>
      </p:sp>
      <p:pic>
        <p:nvPicPr>
          <p:cNvPr id="5" name="Picture 4">
            <a:extLst>
              <a:ext uri="{FF2B5EF4-FFF2-40B4-BE49-F238E27FC236}">
                <a16:creationId xmlns:a16="http://schemas.microsoft.com/office/drawing/2014/main" id="{BB6A07C7-AE2D-1E47-8B58-48645EAE5275}"/>
              </a:ext>
            </a:extLst>
          </p:cNvPr>
          <p:cNvPicPr>
            <a:picLocks noChangeAspect="1"/>
          </p:cNvPicPr>
          <p:nvPr/>
        </p:nvPicPr>
        <p:blipFill>
          <a:blip r:embed="rId3"/>
          <a:stretch>
            <a:fillRect/>
          </a:stretch>
        </p:blipFill>
        <p:spPr>
          <a:xfrm>
            <a:off x="2183568" y="3325015"/>
            <a:ext cx="7734925" cy="1873616"/>
          </a:xfrm>
          <a:prstGeom prst="rect">
            <a:avLst/>
          </a:prstGeom>
        </p:spPr>
      </p:pic>
      <p:sp>
        <p:nvSpPr>
          <p:cNvPr id="6" name="Rectangle 5">
            <a:extLst>
              <a:ext uri="{FF2B5EF4-FFF2-40B4-BE49-F238E27FC236}">
                <a16:creationId xmlns:a16="http://schemas.microsoft.com/office/drawing/2014/main" id="{5AF4D39B-8458-9D4C-827F-1F55AC142E1D}"/>
              </a:ext>
            </a:extLst>
          </p:cNvPr>
          <p:cNvSpPr/>
          <p:nvPr/>
        </p:nvSpPr>
        <p:spPr>
          <a:xfrm>
            <a:off x="3199561" y="5506661"/>
            <a:ext cx="1231427" cy="584775"/>
          </a:xfrm>
          <a:prstGeom prst="rect">
            <a:avLst/>
          </a:prstGeom>
        </p:spPr>
        <p:txBody>
          <a:bodyPr wrap="none">
            <a:spAutoFit/>
          </a:bodyPr>
          <a:lstStyle/>
          <a:p>
            <a:r>
              <a:rPr lang="en-US" sz="3200" dirty="0">
                <a:solidFill>
                  <a:srgbClr val="FF0000"/>
                </a:solidFill>
                <a:latin typeface="Helvetica" pitchFamily="2" charset="0"/>
              </a:rPr>
              <a:t>better</a:t>
            </a:r>
          </a:p>
        </p:txBody>
      </p:sp>
      <p:sp>
        <p:nvSpPr>
          <p:cNvPr id="7" name="TextBox 6">
            <a:extLst>
              <a:ext uri="{FF2B5EF4-FFF2-40B4-BE49-F238E27FC236}">
                <a16:creationId xmlns:a16="http://schemas.microsoft.com/office/drawing/2014/main" id="{DB7DF841-2543-6A4F-862B-FC459DE83C31}"/>
              </a:ext>
            </a:extLst>
          </p:cNvPr>
          <p:cNvSpPr txBox="1"/>
          <p:nvPr/>
        </p:nvSpPr>
        <p:spPr>
          <a:xfrm>
            <a:off x="10594258" y="3111910"/>
            <a:ext cx="0" cy="0"/>
          </a:xfrm>
          <a:prstGeom prst="rect">
            <a:avLst/>
          </a:prstGeom>
        </p:spPr>
        <p:txBody>
          <a:bodyPr vert="horz" wrap="none" lIns="91440" tIns="0" rIns="45720" bIns="0" rtlCol="0" anchor="t">
            <a:normAutofit fontScale="25000" lnSpcReduction="20000"/>
            <a:scene3d>
              <a:camera prst="orthographicFront"/>
              <a:lightRig rig="threePt" dir="t">
                <a:rot lat="0" lon="0" rev="4800000"/>
              </a:lightRig>
            </a:scene3d>
            <a:sp3d prstMaterial="matte">
              <a:bevelT w="50800" h="10160"/>
            </a:sp3d>
          </a:bodyPr>
          <a:lstStyle/>
          <a:p>
            <a:pPr algn="ctr"/>
            <a:endParaRPr lang="en-US" sz="3200" dirty="0"/>
          </a:p>
        </p:txBody>
      </p:sp>
    </p:spTree>
    <p:extLst>
      <p:ext uri="{BB962C8B-B14F-4D97-AF65-F5344CB8AC3E}">
        <p14:creationId xmlns:p14="http://schemas.microsoft.com/office/powerpoint/2010/main" val="71252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4463-DF86-D745-9406-C4B5DC9E3583}"/>
              </a:ext>
            </a:extLst>
          </p:cNvPr>
          <p:cNvSpPr>
            <a:spLocks noGrp="1"/>
          </p:cNvSpPr>
          <p:nvPr>
            <p:ph type="title"/>
          </p:nvPr>
        </p:nvSpPr>
        <p:spPr/>
        <p:txBody>
          <a:bodyPr/>
          <a:lstStyle/>
          <a:p>
            <a:r>
              <a:rPr lang="en-US" dirty="0"/>
              <a:t>Information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F0474A-034E-7243-AC00-80B558011A0F}"/>
                  </a:ext>
                </a:extLst>
              </p:cNvPr>
              <p:cNvSpPr>
                <a:spLocks noGrp="1"/>
              </p:cNvSpPr>
              <p:nvPr>
                <p:ph idx="1"/>
              </p:nvPr>
            </p:nvSpPr>
            <p:spPr/>
            <p:txBody>
              <a:bodyPr/>
              <a:lstStyle/>
              <a:p>
                <a:r>
                  <a:rPr lang="en-US" dirty="0"/>
                  <a:t>Entropy for Boolean variable:</a:t>
                </a:r>
              </a:p>
              <a:p>
                <a:pPr lvl="1"/>
                <a14:m>
                  <m:oMath xmlns:m="http://schemas.openxmlformats.org/officeDocument/2006/math">
                    <m:r>
                      <a:rPr lang="en-US" b="0" i="1" smtClean="0">
                        <a:latin typeface="Cambria Math" panose="02040503050406030204" pitchFamily="18" charset="0"/>
                      </a:rPr>
                      <m:t>𝐵</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m:t>
                    </m:r>
                    <m:r>
                      <a:rPr lang="en-US" b="0" i="1" smtClean="0">
                        <a:latin typeface="Cambria Math" panose="02040503050406030204" pitchFamily="18" charset="0"/>
                      </a:rPr>
                      <m:t>𝑞</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r>
                          <a:rPr lang="en-US" b="0" i="1" smtClean="0">
                            <a:latin typeface="Cambria Math" panose="02040503050406030204" pitchFamily="18" charset="0"/>
                          </a:rPr>
                          <m:t>𝑞</m:t>
                        </m:r>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𝑞</m:t>
                        </m:r>
                      </m:e>
                    </m:d>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2</m:t>
                            </m:r>
                          </m:sub>
                        </m:sSub>
                      </m:fName>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i="1">
                                <a:latin typeface="Cambria Math" panose="02040503050406030204" pitchFamily="18" charset="0"/>
                              </a:rPr>
                              <m:t>𝑞</m:t>
                            </m:r>
                          </m:e>
                        </m:d>
                      </m:e>
                    </m:func>
                    <m:r>
                      <a:rPr lang="en-US" b="0" i="1" smtClean="0">
                        <a:latin typeface="Cambria Math" panose="02040503050406030204" pitchFamily="18" charset="0"/>
                      </a:rPr>
                      <m:t>)</m:t>
                    </m:r>
                  </m:oMath>
                </a14:m>
                <a:endParaRPr lang="en-US" dirty="0"/>
              </a:p>
              <a:p>
                <a:pPr lvl="1"/>
                <a14:m>
                  <m:oMath xmlns:m="http://schemas.openxmlformats.org/officeDocument/2006/math">
                    <m:r>
                      <a:rPr lang="en-US" i="1">
                        <a:latin typeface="Cambria Math" panose="02040503050406030204" pitchFamily="18" charset="0"/>
                      </a:rPr>
                      <m:t>𝐵</m:t>
                    </m:r>
                    <m:d>
                      <m:dPr>
                        <m:ctrlPr>
                          <a:rPr lang="en-US" i="1">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e>
                    </m:d>
                    <m:r>
                      <a:rPr lang="en-US" i="1">
                        <a:latin typeface="Cambria Math" panose="02040503050406030204" pitchFamily="18" charset="0"/>
                      </a:rPr>
                      <m:t>=</m:t>
                    </m:r>
                    <m:r>
                      <a:rPr lang="en-US" b="0" i="1" smtClean="0">
                        <a:latin typeface="Cambria Math" panose="02040503050406030204" pitchFamily="18" charset="0"/>
                      </a:rPr>
                      <m:t>1 (</m:t>
                    </m:r>
                    <m:r>
                      <a:rPr lang="en-US" b="0" i="1" smtClean="0">
                        <a:latin typeface="Cambria Math" panose="02040503050406030204" pitchFamily="18" charset="0"/>
                      </a:rPr>
                      <m:t>𝑤𝑜𝑟𝑠𝑡</m:t>
                    </m:r>
                    <m:r>
                      <a:rPr lang="en-US" b="0" i="1" smtClean="0">
                        <a:latin typeface="Cambria Math" panose="02040503050406030204" pitchFamily="18" charset="0"/>
                      </a:rPr>
                      <m:t> </m:t>
                    </m:r>
                    <m:r>
                      <a:rPr lang="en-US" b="0" i="1" smtClean="0">
                        <a:latin typeface="Cambria Math" panose="02040503050406030204" pitchFamily="18" charset="0"/>
                      </a:rPr>
                      <m:t>𝑐𝑎𝑠𝑒</m:t>
                    </m:r>
                    <m:r>
                      <a:rPr lang="en-US" b="0" i="1" smtClean="0">
                        <a:latin typeface="Cambria Math" panose="02040503050406030204" pitchFamily="18" charset="0"/>
                      </a:rPr>
                      <m:t>);</m:t>
                    </m:r>
                    <m:r>
                      <a:rPr lang="en-US" i="1">
                        <a:latin typeface="Cambria Math" panose="02040503050406030204" pitchFamily="18" charset="0"/>
                      </a:rPr>
                      <m:t>𝐵</m:t>
                    </m:r>
                    <m:d>
                      <m:dPr>
                        <m:ctrlPr>
                          <a:rPr lang="en-US" i="1">
                            <a:latin typeface="Cambria Math" panose="02040503050406030204" pitchFamily="18" charset="0"/>
                          </a:rPr>
                        </m:ctrlPr>
                      </m:dPr>
                      <m:e>
                        <m:r>
                          <a:rPr lang="en-US" b="0" i="1" smtClean="0">
                            <a:latin typeface="Cambria Math" panose="02040503050406030204" pitchFamily="18" charset="0"/>
                          </a:rPr>
                          <m:t>0</m:t>
                        </m:r>
                      </m:e>
                    </m:d>
                    <m:r>
                      <a:rPr lang="en-US" i="1">
                        <a:latin typeface="Cambria Math" panose="02040503050406030204" pitchFamily="18" charset="0"/>
                      </a:rPr>
                      <m:t>=</m:t>
                    </m:r>
                    <m:r>
                      <a:rPr lang="en-US" i="1">
                        <a:latin typeface="Cambria Math" panose="02040503050406030204" pitchFamily="18" charset="0"/>
                      </a:rPr>
                      <m:t>𝐵</m:t>
                    </m:r>
                    <m:d>
                      <m:dPr>
                        <m:ctrlPr>
                          <a:rPr lang="en-US" i="1">
                            <a:latin typeface="Cambria Math" panose="02040503050406030204" pitchFamily="18" charset="0"/>
                          </a:rPr>
                        </m:ctrlPr>
                      </m:dPr>
                      <m:e>
                        <m:r>
                          <a:rPr lang="en-US" i="1">
                            <a:latin typeface="Cambria Math" panose="02040503050406030204" pitchFamily="18" charset="0"/>
                          </a:rPr>
                          <m:t>1</m:t>
                        </m:r>
                      </m:e>
                    </m:d>
                    <m:r>
                      <a:rPr lang="en-US" b="0" i="1" smtClean="0">
                        <a:latin typeface="Cambria Math" panose="02040503050406030204" pitchFamily="18" charset="0"/>
                      </a:rPr>
                      <m:t>=0</m:t>
                    </m:r>
                  </m:oMath>
                </a14:m>
                <a:r>
                  <a:rPr lang="en-US" dirty="0"/>
                  <a:t> (best case)</a:t>
                </a:r>
              </a:p>
              <a:p>
                <a:pPr lvl="1"/>
                <a:r>
                  <a:rPr lang="en-US" dirty="0"/>
                  <a:t>Average case you have B(between ½ and 0) = between 0 and 1.</a:t>
                </a:r>
              </a:p>
              <a:p>
                <a:r>
                  <a:rPr lang="en-US" dirty="0"/>
                  <a:t>Information gain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oMath>
                </a14:m>
                <a:r>
                  <a:rPr lang="en-US" dirty="0"/>
                  <a:t> - positive;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oMath>
                </a14:m>
                <a:r>
                  <a:rPr lang="en-US" dirty="0"/>
                  <a:t> - negative): </a:t>
                </a:r>
                <a:endParaRPr lang="en-US" i="1" dirty="0">
                  <a:latin typeface="Cambria Math" panose="02040503050406030204" pitchFamily="18" charset="0"/>
                </a:endParaRPr>
              </a:p>
              <a:p>
                <a:pPr lvl="1"/>
                <a14:m>
                  <m:oMath xmlns:m="http://schemas.openxmlformats.org/officeDocument/2006/math">
                    <m:r>
                      <m:rPr>
                        <m:nor/>
                      </m:rPr>
                      <a:rPr lang="en-US" b="0" i="0" smtClean="0">
                        <a:latin typeface="Cambria Math" panose="02040503050406030204" pitchFamily="18" charset="0"/>
                      </a:rPr>
                      <m:t>Remainder</m:t>
                    </m:r>
                    <m:d>
                      <m:dPr>
                        <m:ctrlPr>
                          <a:rPr lang="en-US" b="0" i="1" smtClean="0">
                            <a:latin typeface="Cambria Math" panose="02040503050406030204" pitchFamily="18" charset="0"/>
                          </a:rPr>
                        </m:ctrlPr>
                      </m:dPr>
                      <m:e>
                        <m:r>
                          <a:rPr lang="en-US" b="0" i="1" smtClean="0">
                            <a:latin typeface="Cambria Math" panose="02040503050406030204" pitchFamily="18" charset="0"/>
                          </a:rPr>
                          <m:t>𝐴</m:t>
                        </m:r>
                      </m:e>
                    </m:d>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b="0" i="1" smtClean="0">
                            <a:latin typeface="Cambria Math" panose="02040503050406030204" pitchFamily="18" charset="0"/>
                          </a:rPr>
                          <m:t>𝑘</m:t>
                        </m:r>
                      </m:sub>
                      <m:sup/>
                      <m:e>
                        <m:f>
                          <m:fPr>
                            <m:ctrlPr>
                              <a:rPr lang="en-US" i="1">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𝑛</m:t>
                                </m:r>
                              </m:e>
                              <m:sub>
                                <m:r>
                                  <a:rPr lang="en-US" i="1">
                                    <a:latin typeface="Cambria Math" panose="02040503050406030204" pitchFamily="18" charset="0"/>
                                  </a:rPr>
                                  <m:t>𝑘</m:t>
                                </m:r>
                              </m:sub>
                            </m:sSub>
                          </m:num>
                          <m:den>
                            <m:r>
                              <a:rPr lang="en-US" b="0" i="1" smtClean="0">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𝑛</m:t>
                            </m:r>
                          </m:den>
                        </m:f>
                        <m:r>
                          <a:rPr lang="en-US" b="0" i="1" smtClean="0">
                            <a:latin typeface="Cambria Math" panose="02040503050406030204" pitchFamily="18" charset="0"/>
                          </a:rPr>
                          <m:t>𝐵</m:t>
                        </m:r>
                        <m:r>
                          <a:rPr lang="en-US" b="0" i="1" smtClean="0">
                            <a:latin typeface="Cambria Math" panose="02040503050406030204" pitchFamily="18" charset="0"/>
                          </a:rPr>
                          <m:t>(</m:t>
                        </m:r>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num>
                          <m:den>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𝑘</m:t>
                                </m:r>
                              </m:sub>
                            </m:sSub>
                          </m:den>
                        </m:f>
                        <m:r>
                          <a:rPr lang="en-US" b="0" i="1" smtClean="0">
                            <a:latin typeface="Cambria Math" panose="02040503050406030204" pitchFamily="18" charset="0"/>
                          </a:rPr>
                          <m:t>)</m:t>
                        </m:r>
                      </m:e>
                    </m:nary>
                  </m:oMath>
                </a14:m>
                <a:endParaRPr lang="en-US" dirty="0"/>
              </a:p>
              <a:p>
                <a:pPr lvl="1"/>
                <a14:m>
                  <m:oMath xmlns:m="http://schemas.openxmlformats.org/officeDocument/2006/math">
                    <m:r>
                      <m:rPr>
                        <m:nor/>
                      </m:rPr>
                      <a:rPr lang="en-US" smtClean="0">
                        <a:solidFill>
                          <a:srgbClr val="FF0000"/>
                        </a:solidFill>
                        <a:latin typeface="Cambria Math" panose="02040503050406030204" pitchFamily="18" charset="0"/>
                      </a:rPr>
                      <m:t>Gain</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𝐴</m:t>
                        </m:r>
                      </m:e>
                    </m:d>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𝐵</m:t>
                    </m:r>
                    <m:d>
                      <m:dPr>
                        <m:ctrlPr>
                          <a:rPr lang="en-US" i="1">
                            <a:solidFill>
                              <a:srgbClr val="FF0000"/>
                            </a:solidFill>
                            <a:latin typeface="Cambria Math" panose="02040503050406030204" pitchFamily="18" charset="0"/>
                          </a:rPr>
                        </m:ctrlPr>
                      </m:dPr>
                      <m:e>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𝑝</m:t>
                            </m:r>
                          </m:num>
                          <m:den>
                            <m:r>
                              <a:rPr lang="en-US" i="1">
                                <a:solidFill>
                                  <a:srgbClr val="FF0000"/>
                                </a:solidFill>
                                <a:latin typeface="Cambria Math" panose="02040503050406030204" pitchFamily="18" charset="0"/>
                              </a:rPr>
                              <m:t>𝑝</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𝑛</m:t>
                            </m:r>
                          </m:den>
                        </m:f>
                      </m:e>
                    </m:d>
                    <m:r>
                      <a:rPr lang="en-US" i="1">
                        <a:solidFill>
                          <a:srgbClr val="FF0000"/>
                        </a:solidFill>
                        <a:latin typeface="Cambria Math" panose="02040503050406030204" pitchFamily="18" charset="0"/>
                      </a:rPr>
                      <m:t>−</m:t>
                    </m:r>
                    <m:r>
                      <m:rPr>
                        <m:nor/>
                      </m:rPr>
                      <a:rPr lang="en-US">
                        <a:solidFill>
                          <a:srgbClr val="FF0000"/>
                        </a:solidFill>
                        <a:latin typeface="Cambria Math" panose="02040503050406030204" pitchFamily="18" charset="0"/>
                      </a:rPr>
                      <m:t>Remainder</m:t>
                    </m:r>
                    <m:d>
                      <m:dPr>
                        <m:ctrlPr>
                          <a:rPr lang="en-US" i="1">
                            <a:solidFill>
                              <a:srgbClr val="FF0000"/>
                            </a:solidFill>
                            <a:latin typeface="Cambria Math" panose="02040503050406030204" pitchFamily="18" charset="0"/>
                          </a:rPr>
                        </m:ctrlPr>
                      </m:dPr>
                      <m:e>
                        <m:r>
                          <a:rPr lang="en-US" i="1">
                            <a:solidFill>
                              <a:srgbClr val="FF0000"/>
                            </a:solidFill>
                            <a:latin typeface="Cambria Math" panose="02040503050406030204" pitchFamily="18" charset="0"/>
                          </a:rPr>
                          <m:t>𝐴</m:t>
                        </m:r>
                      </m:e>
                    </m:d>
                  </m:oMath>
                </a14:m>
                <a:endParaRPr lang="en-US" dirty="0">
                  <a:solidFill>
                    <a:srgbClr val="FF0000"/>
                  </a:solidFill>
                </a:endParaRPr>
              </a:p>
            </p:txBody>
          </p:sp>
        </mc:Choice>
        <mc:Fallback xmlns="">
          <p:sp>
            <p:nvSpPr>
              <p:cNvPr id="3" name="Content Placeholder 2">
                <a:extLst>
                  <a:ext uri="{FF2B5EF4-FFF2-40B4-BE49-F238E27FC236}">
                    <a16:creationId xmlns:a16="http://schemas.microsoft.com/office/drawing/2014/main" id="{14F0474A-034E-7243-AC00-80B558011A0F}"/>
                  </a:ext>
                </a:extLst>
              </p:cNvPr>
              <p:cNvSpPr>
                <a:spLocks noGrp="1" noRot="1" noChangeAspect="1" noMove="1" noResize="1" noEditPoints="1" noAdjustHandles="1" noChangeArrowheads="1" noChangeShapeType="1" noTextEdit="1"/>
              </p:cNvSpPr>
              <p:nvPr>
                <p:ph idx="1"/>
              </p:nvPr>
            </p:nvSpPr>
            <p:spPr>
              <a:blipFill>
                <a:blip r:embed="rId3"/>
                <a:stretch>
                  <a:fillRect l="-15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84D9A1C-D04B-254A-94AF-F5FD45FE524C}"/>
              </a:ext>
            </a:extLst>
          </p:cNvPr>
          <p:cNvSpPr>
            <a:spLocks noGrp="1"/>
          </p:cNvSpPr>
          <p:nvPr>
            <p:ph type="sldNum" sz="quarter" idx="12"/>
          </p:nvPr>
        </p:nvSpPr>
        <p:spPr/>
        <p:txBody>
          <a:bodyPr/>
          <a:lstStyle/>
          <a:p>
            <a:pPr>
              <a:defRPr/>
            </a:pPr>
            <a:fld id="{CCF77436-EC8C-4AA7-8F7E-35D67B363DD7}" type="slidenum">
              <a:rPr lang="en-US" smtClean="0"/>
              <a:pPr>
                <a:defRPr/>
              </a:pPr>
              <a:t>47</a:t>
            </a:fld>
            <a:endParaRPr lang="en-US" dirty="0"/>
          </a:p>
        </p:txBody>
      </p:sp>
    </p:spTree>
    <p:extLst>
      <p:ext uri="{BB962C8B-B14F-4D97-AF65-F5344CB8AC3E}">
        <p14:creationId xmlns:p14="http://schemas.microsoft.com/office/powerpoint/2010/main" val="36344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62E39-BC86-9E41-B7FA-5462E791CB88}"/>
              </a:ext>
            </a:extLst>
          </p:cNvPr>
          <p:cNvSpPr>
            <a:spLocks noGrp="1"/>
          </p:cNvSpPr>
          <p:nvPr>
            <p:ph type="title"/>
          </p:nvPr>
        </p:nvSpPr>
        <p:spPr/>
        <p:txBody>
          <a:bodyPr/>
          <a:lstStyle/>
          <a:p>
            <a:r>
              <a:rPr lang="en-US" dirty="0"/>
              <a:t>Example of Information Gain (heuristic approach)</a:t>
            </a:r>
          </a:p>
        </p:txBody>
      </p:sp>
      <p:sp>
        <p:nvSpPr>
          <p:cNvPr id="4" name="Slide Number Placeholder 3">
            <a:extLst>
              <a:ext uri="{FF2B5EF4-FFF2-40B4-BE49-F238E27FC236}">
                <a16:creationId xmlns:a16="http://schemas.microsoft.com/office/drawing/2014/main" id="{2B4E0CCE-8A12-2F4F-ADA2-E1927A19351A}"/>
              </a:ext>
            </a:extLst>
          </p:cNvPr>
          <p:cNvSpPr>
            <a:spLocks noGrp="1"/>
          </p:cNvSpPr>
          <p:nvPr>
            <p:ph type="sldNum" sz="quarter" idx="12"/>
          </p:nvPr>
        </p:nvSpPr>
        <p:spPr/>
        <p:txBody>
          <a:bodyPr/>
          <a:lstStyle/>
          <a:p>
            <a:pPr>
              <a:defRPr/>
            </a:pPr>
            <a:fld id="{CCF77436-EC8C-4AA7-8F7E-35D67B363DD7}" type="slidenum">
              <a:rPr lang="en-US" smtClean="0"/>
              <a:pPr>
                <a:defRPr/>
              </a:pPr>
              <a:t>48</a:t>
            </a:fld>
            <a:endParaRPr lang="en-US" dirty="0"/>
          </a:p>
        </p:txBody>
      </p:sp>
      <p:pic>
        <p:nvPicPr>
          <p:cNvPr id="5" name="Picture 4">
            <a:extLst>
              <a:ext uri="{FF2B5EF4-FFF2-40B4-BE49-F238E27FC236}">
                <a16:creationId xmlns:a16="http://schemas.microsoft.com/office/drawing/2014/main" id="{49642119-9752-0549-BF6F-6568B4CB7D7D}"/>
              </a:ext>
            </a:extLst>
          </p:cNvPr>
          <p:cNvPicPr>
            <a:picLocks noChangeAspect="1"/>
          </p:cNvPicPr>
          <p:nvPr/>
        </p:nvPicPr>
        <p:blipFill>
          <a:blip r:embed="rId3"/>
          <a:stretch>
            <a:fillRect/>
          </a:stretch>
        </p:blipFill>
        <p:spPr>
          <a:xfrm>
            <a:off x="1705636" y="1633809"/>
            <a:ext cx="8858225" cy="2145711"/>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41CE019C-7F5C-294C-BB39-75DDBA6FE4CF}"/>
                  </a:ext>
                </a:extLst>
              </p:cNvPr>
              <p:cNvSpPr/>
              <p:nvPr/>
            </p:nvSpPr>
            <p:spPr>
              <a:xfrm>
                <a:off x="1583716" y="5060776"/>
                <a:ext cx="1586205" cy="737189"/>
              </a:xfrm>
              <a:prstGeom prst="rect">
                <a:avLst/>
              </a:prstGeom>
            </p:spPr>
            <p:txBody>
              <a:bodyPr wrap="square">
                <a:spAutoFit/>
              </a:bodyPr>
              <a:lstStyle/>
              <a:p>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12</m:t>
                        </m:r>
                      </m:den>
                    </m:f>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0</m:t>
                            </m:r>
                          </m:num>
                          <m:den>
                            <m:r>
                              <a:rPr lang="en-US" sz="2800" i="1">
                                <a:latin typeface="Cambria Math" panose="02040503050406030204" pitchFamily="18" charset="0"/>
                              </a:rPr>
                              <m:t>0+2</m:t>
                            </m:r>
                          </m:den>
                        </m:f>
                      </m:e>
                    </m:d>
                  </m:oMath>
                </a14:m>
                <a:r>
                  <a:rPr lang="en-US" sz="2800" dirty="0">
                    <a:latin typeface="Candara" panose="020E0502030303020204" pitchFamily="34" charset="0"/>
                  </a:rPr>
                  <a:t> </a:t>
                </a:r>
              </a:p>
            </p:txBody>
          </p:sp>
        </mc:Choice>
        <mc:Fallback xmlns="">
          <p:sp>
            <p:nvSpPr>
              <p:cNvPr id="6" name="Rectangle 5">
                <a:extLst>
                  <a:ext uri="{FF2B5EF4-FFF2-40B4-BE49-F238E27FC236}">
                    <a16:creationId xmlns:a16="http://schemas.microsoft.com/office/drawing/2014/main" id="{41CE019C-7F5C-294C-BB39-75DDBA6FE4CF}"/>
                  </a:ext>
                </a:extLst>
              </p:cNvPr>
              <p:cNvSpPr>
                <a:spLocks noRot="1" noChangeAspect="1" noMove="1" noResize="1" noEditPoints="1" noAdjustHandles="1" noChangeArrowheads="1" noChangeShapeType="1" noTextEdit="1"/>
              </p:cNvSpPr>
              <p:nvPr/>
            </p:nvSpPr>
            <p:spPr>
              <a:xfrm>
                <a:off x="1583716" y="5060776"/>
                <a:ext cx="1586205" cy="737189"/>
              </a:xfrm>
              <a:prstGeom prst="rect">
                <a:avLst/>
              </a:prstGeom>
              <a:blipFill>
                <a:blip r:embed="rId4"/>
                <a:stretch>
                  <a:fillRect b="-1695"/>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238A5658-23C4-6146-A573-4ED2CB2A17AD}"/>
              </a:ext>
            </a:extLst>
          </p:cNvPr>
          <p:cNvCxnSpPr>
            <a:cxnSpLocks/>
          </p:cNvCxnSpPr>
          <p:nvPr/>
        </p:nvCxnSpPr>
        <p:spPr>
          <a:xfrm flipV="1">
            <a:off x="1981200" y="3821257"/>
            <a:ext cx="0" cy="1097279"/>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68BDE22-5BCE-F643-A04B-080BE59F7D47}"/>
                  </a:ext>
                </a:extLst>
              </p:cNvPr>
              <p:cNvSpPr/>
              <p:nvPr/>
            </p:nvSpPr>
            <p:spPr>
              <a:xfrm>
                <a:off x="4356773" y="5043187"/>
                <a:ext cx="1768818" cy="737189"/>
              </a:xfrm>
              <a:prstGeom prst="rect">
                <a:avLst/>
              </a:prstGeom>
            </p:spPr>
            <p:txBody>
              <a:bodyPr wrap="none">
                <a:spAutoFit/>
              </a:bodyPr>
              <a:lstStyle/>
              <a:p>
                <a:r>
                  <a:rPr lang="en-US" sz="2800" dirty="0">
                    <a:latin typeface="Candara" panose="020E0502030303020204" pitchFamily="34" charset="0"/>
                  </a:rPr>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6</m:t>
                        </m:r>
                      </m:num>
                      <m:den>
                        <m:r>
                          <a:rPr lang="en-US" sz="2800" i="1">
                            <a:latin typeface="Cambria Math" panose="02040503050406030204" pitchFamily="18" charset="0"/>
                          </a:rPr>
                          <m:t>12</m:t>
                        </m:r>
                      </m:den>
                    </m:f>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2+4</m:t>
                            </m:r>
                          </m:den>
                        </m:f>
                      </m:e>
                    </m:d>
                  </m:oMath>
                </a14:m>
                <a:endParaRPr lang="en-US" sz="2800" dirty="0">
                  <a:latin typeface="Candara" panose="020E0502030303020204" pitchFamily="34" charset="0"/>
                </a:endParaRPr>
              </a:p>
            </p:txBody>
          </p:sp>
        </mc:Choice>
        <mc:Fallback xmlns="">
          <p:sp>
            <p:nvSpPr>
              <p:cNvPr id="12" name="Rectangle 11">
                <a:extLst>
                  <a:ext uri="{FF2B5EF4-FFF2-40B4-BE49-F238E27FC236}">
                    <a16:creationId xmlns:a16="http://schemas.microsoft.com/office/drawing/2014/main" id="{668BDE22-5BCE-F643-A04B-080BE59F7D47}"/>
                  </a:ext>
                </a:extLst>
              </p:cNvPr>
              <p:cNvSpPr>
                <a:spLocks noRot="1" noChangeAspect="1" noMove="1" noResize="1" noEditPoints="1" noAdjustHandles="1" noChangeArrowheads="1" noChangeShapeType="1" noTextEdit="1"/>
              </p:cNvSpPr>
              <p:nvPr/>
            </p:nvSpPr>
            <p:spPr>
              <a:xfrm>
                <a:off x="4356773" y="5043187"/>
                <a:ext cx="1768818" cy="737189"/>
              </a:xfrm>
              <a:prstGeom prst="rect">
                <a:avLst/>
              </a:prstGeom>
              <a:blipFill>
                <a:blip r:embed="rId5"/>
                <a:stretch>
                  <a:fillRect b="-166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CE0CDEDA-C800-BD47-A9C0-2D82960C863B}"/>
              </a:ext>
            </a:extLst>
          </p:cNvPr>
          <p:cNvCxnSpPr>
            <a:cxnSpLocks/>
          </p:cNvCxnSpPr>
          <p:nvPr/>
        </p:nvCxnSpPr>
        <p:spPr>
          <a:xfrm flipV="1">
            <a:off x="5039360" y="3779521"/>
            <a:ext cx="0" cy="1178192"/>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64C904C4-C985-8340-96F2-E1E8550A6509}"/>
                  </a:ext>
                </a:extLst>
              </p:cNvPr>
              <p:cNvSpPr/>
              <p:nvPr/>
            </p:nvSpPr>
            <p:spPr>
              <a:xfrm>
                <a:off x="2678506" y="4220525"/>
                <a:ext cx="1775230" cy="737189"/>
              </a:xfrm>
              <a:prstGeom prst="rect">
                <a:avLst/>
              </a:prstGeom>
            </p:spPr>
            <p:txBody>
              <a:bodyPr wrap="none">
                <a:spAutoFit/>
              </a:bodyPr>
              <a:lstStyle/>
              <a:p>
                <a:r>
                  <a:rPr lang="en-US" sz="2800" dirty="0">
                    <a:latin typeface="Candara" panose="020E0502030303020204" pitchFamily="34" charset="0"/>
                  </a:rPr>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4</m:t>
                        </m:r>
                      </m:num>
                      <m:den>
                        <m:r>
                          <a:rPr lang="en-US" sz="2800" i="1">
                            <a:latin typeface="Cambria Math" panose="02040503050406030204" pitchFamily="18" charset="0"/>
                          </a:rPr>
                          <m:t>12</m:t>
                        </m:r>
                      </m:den>
                    </m:f>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4</m:t>
                            </m:r>
                          </m:num>
                          <m:den>
                            <m:r>
                              <a:rPr lang="en-US" sz="2800" i="1">
                                <a:latin typeface="Cambria Math" panose="02040503050406030204" pitchFamily="18" charset="0"/>
                              </a:rPr>
                              <m:t>4+0</m:t>
                            </m:r>
                          </m:den>
                        </m:f>
                      </m:e>
                    </m:d>
                  </m:oMath>
                </a14:m>
                <a:endParaRPr lang="en-US" sz="2800" dirty="0">
                  <a:latin typeface="Candara" panose="020E0502030303020204" pitchFamily="34" charset="0"/>
                </a:endParaRPr>
              </a:p>
            </p:txBody>
          </p:sp>
        </mc:Choice>
        <mc:Fallback xmlns="">
          <p:sp>
            <p:nvSpPr>
              <p:cNvPr id="16" name="Rectangle 15">
                <a:extLst>
                  <a:ext uri="{FF2B5EF4-FFF2-40B4-BE49-F238E27FC236}">
                    <a16:creationId xmlns:a16="http://schemas.microsoft.com/office/drawing/2014/main" id="{64C904C4-C985-8340-96F2-E1E8550A6509}"/>
                  </a:ext>
                </a:extLst>
              </p:cNvPr>
              <p:cNvSpPr>
                <a:spLocks noRot="1" noChangeAspect="1" noMove="1" noResize="1" noEditPoints="1" noAdjustHandles="1" noChangeArrowheads="1" noChangeShapeType="1" noTextEdit="1"/>
              </p:cNvSpPr>
              <p:nvPr/>
            </p:nvSpPr>
            <p:spPr>
              <a:xfrm>
                <a:off x="2678506" y="4220525"/>
                <a:ext cx="1775230" cy="737189"/>
              </a:xfrm>
              <a:prstGeom prst="rect">
                <a:avLst/>
              </a:prstGeom>
              <a:blipFill>
                <a:blip r:embed="rId6"/>
                <a:stretch>
                  <a:fillRect b="-1695"/>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DE59668-FA5F-5B40-AAAF-E2C8763122A9}"/>
              </a:ext>
            </a:extLst>
          </p:cNvPr>
          <p:cNvCxnSpPr>
            <a:cxnSpLocks/>
          </p:cNvCxnSpPr>
          <p:nvPr/>
        </p:nvCxnSpPr>
        <p:spPr>
          <a:xfrm flipV="1">
            <a:off x="3505161" y="3562036"/>
            <a:ext cx="0" cy="597528"/>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FA3B0544-C584-2048-943D-B5EAA06CEFB3}"/>
                  </a:ext>
                </a:extLst>
              </p:cNvPr>
              <p:cNvSpPr/>
              <p:nvPr/>
            </p:nvSpPr>
            <p:spPr>
              <a:xfrm>
                <a:off x="6624280" y="4159565"/>
                <a:ext cx="1775230" cy="737189"/>
              </a:xfrm>
              <a:prstGeom prst="rect">
                <a:avLst/>
              </a:prstGeom>
            </p:spPr>
            <p:txBody>
              <a:bodyPr wrap="none">
                <a:spAutoFit/>
              </a:bodyPr>
              <a:lstStyle/>
              <a:p>
                <a:r>
                  <a:rPr lang="en-US" sz="2800" dirty="0">
                    <a:latin typeface="Candara" panose="020E0502030303020204" pitchFamily="34" charset="0"/>
                  </a:rPr>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12</m:t>
                        </m:r>
                      </m:den>
                    </m:f>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1+1</m:t>
                            </m:r>
                          </m:den>
                        </m:f>
                      </m:e>
                    </m:d>
                  </m:oMath>
                </a14:m>
                <a:endParaRPr lang="en-US" sz="2800" dirty="0">
                  <a:latin typeface="Candara" panose="020E0502030303020204" pitchFamily="34" charset="0"/>
                </a:endParaRPr>
              </a:p>
            </p:txBody>
          </p:sp>
        </mc:Choice>
        <mc:Fallback xmlns="">
          <p:sp>
            <p:nvSpPr>
              <p:cNvPr id="20" name="Rectangle 19">
                <a:extLst>
                  <a:ext uri="{FF2B5EF4-FFF2-40B4-BE49-F238E27FC236}">
                    <a16:creationId xmlns:a16="http://schemas.microsoft.com/office/drawing/2014/main" id="{FA3B0544-C584-2048-943D-B5EAA06CEFB3}"/>
                  </a:ext>
                </a:extLst>
              </p:cNvPr>
              <p:cNvSpPr>
                <a:spLocks noRot="1" noChangeAspect="1" noMove="1" noResize="1" noEditPoints="1" noAdjustHandles="1" noChangeArrowheads="1" noChangeShapeType="1" noTextEdit="1"/>
              </p:cNvSpPr>
              <p:nvPr/>
            </p:nvSpPr>
            <p:spPr>
              <a:xfrm>
                <a:off x="6624280" y="4159565"/>
                <a:ext cx="1775230" cy="737189"/>
              </a:xfrm>
              <a:prstGeom prst="rect">
                <a:avLst/>
              </a:prstGeom>
              <a:blipFill>
                <a:blip r:embed="rId7"/>
                <a:stretch>
                  <a:fillRect b="-169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0E935A14-4A49-834D-9982-DC9767E5BB94}"/>
              </a:ext>
            </a:extLst>
          </p:cNvPr>
          <p:cNvCxnSpPr>
            <a:cxnSpLocks/>
          </p:cNvCxnSpPr>
          <p:nvPr/>
        </p:nvCxnSpPr>
        <p:spPr>
          <a:xfrm flipH="1" flipV="1">
            <a:off x="6770370" y="3855722"/>
            <a:ext cx="524510" cy="303843"/>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FA03834-4693-0A4A-B302-803046E045D7}"/>
              </a:ext>
            </a:extLst>
          </p:cNvPr>
          <p:cNvCxnSpPr>
            <a:cxnSpLocks/>
            <a:stCxn id="20" idx="0"/>
          </p:cNvCxnSpPr>
          <p:nvPr/>
        </p:nvCxnSpPr>
        <p:spPr>
          <a:xfrm flipV="1">
            <a:off x="7511896" y="3855722"/>
            <a:ext cx="433225" cy="303842"/>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EB69069-9F96-5B47-8080-34F58F7A6A6F}"/>
                  </a:ext>
                </a:extLst>
              </p:cNvPr>
              <p:cNvSpPr/>
              <p:nvPr/>
            </p:nvSpPr>
            <p:spPr>
              <a:xfrm>
                <a:off x="8687030" y="5060776"/>
                <a:ext cx="1775230" cy="737189"/>
              </a:xfrm>
              <a:prstGeom prst="rect">
                <a:avLst/>
              </a:prstGeom>
            </p:spPr>
            <p:txBody>
              <a:bodyPr wrap="none">
                <a:spAutoFit/>
              </a:bodyPr>
              <a:lstStyle/>
              <a:p>
                <a:r>
                  <a:rPr lang="en-US" sz="2800" dirty="0">
                    <a:latin typeface="Candara" panose="020E0502030303020204" pitchFamily="34" charset="0"/>
                  </a:rPr>
                  <a:t> </a:t>
                </a:r>
                <a14:m>
                  <m:oMath xmlns:m="http://schemas.openxmlformats.org/officeDocument/2006/math">
                    <m:f>
                      <m:fPr>
                        <m:ctrlPr>
                          <a:rPr lang="en-US" sz="2800" i="1">
                            <a:latin typeface="Cambria Math" panose="02040503050406030204" pitchFamily="18" charset="0"/>
                          </a:rPr>
                        </m:ctrlPr>
                      </m:fPr>
                      <m:num>
                        <m:r>
                          <a:rPr lang="en-US" sz="2800" i="1">
                            <a:latin typeface="Cambria Math" panose="02040503050406030204" pitchFamily="18" charset="0"/>
                          </a:rPr>
                          <m:t>4</m:t>
                        </m:r>
                      </m:num>
                      <m:den>
                        <m:r>
                          <a:rPr lang="en-US" sz="2800" i="1">
                            <a:latin typeface="Cambria Math" panose="02040503050406030204" pitchFamily="18" charset="0"/>
                          </a:rPr>
                          <m:t>12</m:t>
                        </m:r>
                      </m:den>
                    </m:f>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2</m:t>
                            </m:r>
                          </m:num>
                          <m:den>
                            <m:r>
                              <a:rPr lang="en-US" sz="2800" i="1">
                                <a:latin typeface="Cambria Math" panose="02040503050406030204" pitchFamily="18" charset="0"/>
                              </a:rPr>
                              <m:t>2+2</m:t>
                            </m:r>
                          </m:den>
                        </m:f>
                      </m:e>
                    </m:d>
                  </m:oMath>
                </a14:m>
                <a:endParaRPr lang="en-US" sz="2800" dirty="0">
                  <a:latin typeface="Candara" panose="020E0502030303020204" pitchFamily="34" charset="0"/>
                </a:endParaRPr>
              </a:p>
            </p:txBody>
          </p:sp>
        </mc:Choice>
        <mc:Fallback xmlns="">
          <p:sp>
            <p:nvSpPr>
              <p:cNvPr id="30" name="Rectangle 29">
                <a:extLst>
                  <a:ext uri="{FF2B5EF4-FFF2-40B4-BE49-F238E27FC236}">
                    <a16:creationId xmlns:a16="http://schemas.microsoft.com/office/drawing/2014/main" id="{EEB69069-9F96-5B47-8080-34F58F7A6A6F}"/>
                  </a:ext>
                </a:extLst>
              </p:cNvPr>
              <p:cNvSpPr>
                <a:spLocks noRot="1" noChangeAspect="1" noMove="1" noResize="1" noEditPoints="1" noAdjustHandles="1" noChangeArrowheads="1" noChangeShapeType="1" noTextEdit="1"/>
              </p:cNvSpPr>
              <p:nvPr/>
            </p:nvSpPr>
            <p:spPr>
              <a:xfrm>
                <a:off x="8687030" y="5060776"/>
                <a:ext cx="1775230" cy="737189"/>
              </a:xfrm>
              <a:prstGeom prst="rect">
                <a:avLst/>
              </a:prstGeom>
              <a:blipFill>
                <a:blip r:embed="rId8"/>
                <a:stretch>
                  <a:fillRect b="-1695"/>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811AD6D-3C3A-4846-86E3-4DA193F4DCCA}"/>
              </a:ext>
            </a:extLst>
          </p:cNvPr>
          <p:cNvCxnSpPr>
            <a:cxnSpLocks/>
          </p:cNvCxnSpPr>
          <p:nvPr/>
        </p:nvCxnSpPr>
        <p:spPr>
          <a:xfrm flipH="1" flipV="1">
            <a:off x="8770258" y="3817619"/>
            <a:ext cx="503748" cy="1100916"/>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D2662CE-BEA2-7E49-8EA8-27DA5EDBE860}"/>
              </a:ext>
            </a:extLst>
          </p:cNvPr>
          <p:cNvCxnSpPr>
            <a:cxnSpLocks/>
          </p:cNvCxnSpPr>
          <p:nvPr/>
        </p:nvCxnSpPr>
        <p:spPr>
          <a:xfrm flipV="1">
            <a:off x="9644754" y="3817619"/>
            <a:ext cx="544094" cy="1100916"/>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135A026-5705-6E4A-9036-4BF6EDCC84F9}"/>
                  </a:ext>
                </a:extLst>
              </p:cNvPr>
              <p:cNvSpPr/>
              <p:nvPr/>
            </p:nvSpPr>
            <p:spPr>
              <a:xfrm>
                <a:off x="1813430" y="5977359"/>
                <a:ext cx="3677995" cy="523220"/>
              </a:xfrm>
              <a:prstGeom prst="rect">
                <a:avLst/>
              </a:prstGeom>
            </p:spPr>
            <p:txBody>
              <a:bodyPr wrap="none">
                <a:spAutoFit/>
              </a:bodyPr>
              <a:lstStyle/>
              <a:p>
                <a:r>
                  <a:rPr lang="en-US" sz="2800" dirty="0">
                    <a:latin typeface="Candara" panose="020E0502030303020204" pitchFamily="34" charset="0"/>
                  </a:rPr>
                  <a:t> Gain(Patrons)</a:t>
                </a:r>
                <a14:m>
                  <m:oMath xmlns:m="http://schemas.openxmlformats.org/officeDocument/2006/math">
                    <m:r>
                      <a:rPr lang="en-US" sz="2800">
                        <a:latin typeface="Cambria Math" panose="02040503050406030204" pitchFamily="18" charset="0"/>
                      </a:rPr>
                      <m:t> </m:t>
                    </m:r>
                    <m:r>
                      <a:rPr lang="en-US" sz="2800" i="1">
                        <a:latin typeface="Cambria Math" panose="02040503050406030204" pitchFamily="18" charset="0"/>
                      </a:rPr>
                      <m:t>=0.541</m:t>
                    </m:r>
                  </m:oMath>
                </a14:m>
                <a:endParaRPr lang="en-US" sz="2800" dirty="0">
                  <a:latin typeface="Candara" panose="020E0502030303020204" pitchFamily="34" charset="0"/>
                </a:endParaRPr>
              </a:p>
            </p:txBody>
          </p:sp>
        </mc:Choice>
        <mc:Fallback xmlns="">
          <p:sp>
            <p:nvSpPr>
              <p:cNvPr id="37" name="Rectangle 36">
                <a:extLst>
                  <a:ext uri="{FF2B5EF4-FFF2-40B4-BE49-F238E27FC236}">
                    <a16:creationId xmlns:a16="http://schemas.microsoft.com/office/drawing/2014/main" id="{C135A026-5705-6E4A-9036-4BF6EDCC84F9}"/>
                  </a:ext>
                </a:extLst>
              </p:cNvPr>
              <p:cNvSpPr>
                <a:spLocks noRot="1" noChangeAspect="1" noMove="1" noResize="1" noEditPoints="1" noAdjustHandles="1" noChangeArrowheads="1" noChangeShapeType="1" noTextEdit="1"/>
              </p:cNvSpPr>
              <p:nvPr/>
            </p:nvSpPr>
            <p:spPr>
              <a:xfrm>
                <a:off x="1813430" y="5977359"/>
                <a:ext cx="3677995" cy="523220"/>
              </a:xfrm>
              <a:prstGeom prst="rect">
                <a:avLst/>
              </a:prstGeom>
              <a:blipFill>
                <a:blip r:embed="rId9"/>
                <a:stretch>
                  <a:fillRect l="-1375"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B9637C37-7D32-F64C-80F0-C7AAF15D8FC8}"/>
                  </a:ext>
                </a:extLst>
              </p:cNvPr>
              <p:cNvSpPr/>
              <p:nvPr/>
            </p:nvSpPr>
            <p:spPr>
              <a:xfrm>
                <a:off x="7321840" y="5977359"/>
                <a:ext cx="2551468" cy="523220"/>
              </a:xfrm>
              <a:prstGeom prst="rect">
                <a:avLst/>
              </a:prstGeom>
            </p:spPr>
            <p:txBody>
              <a:bodyPr wrap="none">
                <a:spAutoFit/>
              </a:bodyPr>
              <a:lstStyle/>
              <a:p>
                <a:r>
                  <a:rPr lang="en-US" sz="2800" dirty="0">
                    <a:latin typeface="Candara" panose="020E0502030303020204" pitchFamily="34" charset="0"/>
                  </a:rPr>
                  <a:t> Gain(Type)</a:t>
                </a:r>
                <a14:m>
                  <m:oMath xmlns:m="http://schemas.openxmlformats.org/officeDocument/2006/math">
                    <m:r>
                      <a:rPr lang="en-US" sz="2800">
                        <a:latin typeface="Cambria Math" panose="02040503050406030204" pitchFamily="18" charset="0"/>
                      </a:rPr>
                      <m:t> </m:t>
                    </m:r>
                    <m:r>
                      <a:rPr lang="en-US" sz="2800" i="1">
                        <a:latin typeface="Cambria Math" panose="02040503050406030204" pitchFamily="18" charset="0"/>
                      </a:rPr>
                      <m:t>=0</m:t>
                    </m:r>
                  </m:oMath>
                </a14:m>
                <a:endParaRPr lang="en-US" sz="2800" dirty="0">
                  <a:latin typeface="Candara" panose="020E0502030303020204" pitchFamily="34" charset="0"/>
                </a:endParaRPr>
              </a:p>
            </p:txBody>
          </p:sp>
        </mc:Choice>
        <mc:Fallback xmlns="">
          <p:sp>
            <p:nvSpPr>
              <p:cNvPr id="38" name="Rectangle 37">
                <a:extLst>
                  <a:ext uri="{FF2B5EF4-FFF2-40B4-BE49-F238E27FC236}">
                    <a16:creationId xmlns:a16="http://schemas.microsoft.com/office/drawing/2014/main" id="{B9637C37-7D32-F64C-80F0-C7AAF15D8FC8}"/>
                  </a:ext>
                </a:extLst>
              </p:cNvPr>
              <p:cNvSpPr>
                <a:spLocks noRot="1" noChangeAspect="1" noMove="1" noResize="1" noEditPoints="1" noAdjustHandles="1" noChangeArrowheads="1" noChangeShapeType="1" noTextEdit="1"/>
              </p:cNvSpPr>
              <p:nvPr/>
            </p:nvSpPr>
            <p:spPr>
              <a:xfrm>
                <a:off x="7321840" y="5977359"/>
                <a:ext cx="2551468" cy="523220"/>
              </a:xfrm>
              <a:prstGeom prst="rect">
                <a:avLst/>
              </a:prstGeom>
              <a:blipFill>
                <a:blip r:embed="rId10"/>
                <a:stretch>
                  <a:fillRect l="-1980" t="-11905" r="-49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343F37A1-591E-BB4A-8985-051B08531FB7}"/>
                  </a:ext>
                </a:extLst>
              </p:cNvPr>
              <p:cNvSpPr/>
              <p:nvPr/>
            </p:nvSpPr>
            <p:spPr>
              <a:xfrm>
                <a:off x="4522212" y="1525840"/>
                <a:ext cx="1586205" cy="752770"/>
              </a:xfrm>
              <a:prstGeom prst="rect">
                <a:avLst/>
              </a:prstGeom>
            </p:spPr>
            <p:txBody>
              <a:bodyPr wrap="square">
                <a:spAutoFit/>
              </a:bodyPr>
              <a:lstStyle/>
              <a:p>
                <a14:m>
                  <m:oMath xmlns:m="http://schemas.openxmlformats.org/officeDocument/2006/math">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6</m:t>
                            </m:r>
                          </m:num>
                          <m:den>
                            <m:r>
                              <a:rPr lang="en-US" sz="2800" i="1">
                                <a:latin typeface="Cambria Math" panose="02040503050406030204" pitchFamily="18" charset="0"/>
                              </a:rPr>
                              <m:t>6+6</m:t>
                            </m:r>
                          </m:den>
                        </m:f>
                      </m:e>
                    </m:d>
                  </m:oMath>
                </a14:m>
                <a:r>
                  <a:rPr lang="en-US" sz="2800" dirty="0">
                    <a:latin typeface="Candara" panose="020E0502030303020204" pitchFamily="34" charset="0"/>
                  </a:rPr>
                  <a:t> </a:t>
                </a:r>
              </a:p>
            </p:txBody>
          </p:sp>
        </mc:Choice>
        <mc:Fallback xmlns="">
          <p:sp>
            <p:nvSpPr>
              <p:cNvPr id="39" name="Rectangle 38">
                <a:extLst>
                  <a:ext uri="{FF2B5EF4-FFF2-40B4-BE49-F238E27FC236}">
                    <a16:creationId xmlns:a16="http://schemas.microsoft.com/office/drawing/2014/main" id="{343F37A1-591E-BB4A-8985-051B08531FB7}"/>
                  </a:ext>
                </a:extLst>
              </p:cNvPr>
              <p:cNvSpPr>
                <a:spLocks noRot="1" noChangeAspect="1" noMove="1" noResize="1" noEditPoints="1" noAdjustHandles="1" noChangeArrowheads="1" noChangeShapeType="1" noTextEdit="1"/>
              </p:cNvSpPr>
              <p:nvPr/>
            </p:nvSpPr>
            <p:spPr>
              <a:xfrm>
                <a:off x="4522212" y="1525840"/>
                <a:ext cx="1586205" cy="752770"/>
              </a:xfrm>
              <a:prstGeom prst="rect">
                <a:avLst/>
              </a:prstGeom>
              <a:blipFill>
                <a:blip r:embed="rId11"/>
                <a:stretch>
                  <a:fillRect l="-2400"/>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F41AFBD7-7495-FC48-9EFC-583A157292B0}"/>
              </a:ext>
            </a:extLst>
          </p:cNvPr>
          <p:cNvCxnSpPr>
            <a:cxnSpLocks/>
          </p:cNvCxnSpPr>
          <p:nvPr/>
        </p:nvCxnSpPr>
        <p:spPr>
          <a:xfrm flipH="1">
            <a:off x="4264962" y="1895677"/>
            <a:ext cx="356203" cy="0"/>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44D6E6DF-3836-B14E-9365-80963012712B}"/>
                  </a:ext>
                </a:extLst>
              </p:cNvPr>
              <p:cNvSpPr/>
              <p:nvPr/>
            </p:nvSpPr>
            <p:spPr>
              <a:xfrm>
                <a:off x="9395746" y="1519292"/>
                <a:ext cx="1586205" cy="752770"/>
              </a:xfrm>
              <a:prstGeom prst="rect">
                <a:avLst/>
              </a:prstGeom>
            </p:spPr>
            <p:txBody>
              <a:bodyPr wrap="square">
                <a:spAutoFit/>
              </a:bodyPr>
              <a:lstStyle/>
              <a:p>
                <a14:m>
                  <m:oMath xmlns:m="http://schemas.openxmlformats.org/officeDocument/2006/math">
                    <m:r>
                      <a:rPr lang="en-US" sz="2800" i="1">
                        <a:latin typeface="Cambria Math" panose="02040503050406030204" pitchFamily="18" charset="0"/>
                      </a:rPr>
                      <m:t>𝐵</m:t>
                    </m:r>
                    <m:d>
                      <m:dPr>
                        <m:ctrlPr>
                          <a:rPr lang="en-US" sz="2800" i="1">
                            <a:latin typeface="Cambria Math" panose="02040503050406030204" pitchFamily="18" charset="0"/>
                          </a:rPr>
                        </m:ctrlPr>
                      </m:dPr>
                      <m:e>
                        <m:f>
                          <m:fPr>
                            <m:ctrlPr>
                              <a:rPr lang="en-US" sz="2800" i="1">
                                <a:latin typeface="Cambria Math" panose="02040503050406030204" pitchFamily="18" charset="0"/>
                              </a:rPr>
                            </m:ctrlPr>
                          </m:fPr>
                          <m:num>
                            <m:r>
                              <a:rPr lang="en-US" sz="2800" i="1">
                                <a:latin typeface="Cambria Math" panose="02040503050406030204" pitchFamily="18" charset="0"/>
                              </a:rPr>
                              <m:t>6</m:t>
                            </m:r>
                          </m:num>
                          <m:den>
                            <m:r>
                              <a:rPr lang="en-US" sz="2800" i="1">
                                <a:latin typeface="Cambria Math" panose="02040503050406030204" pitchFamily="18" charset="0"/>
                              </a:rPr>
                              <m:t>6+6</m:t>
                            </m:r>
                          </m:den>
                        </m:f>
                      </m:e>
                    </m:d>
                  </m:oMath>
                </a14:m>
                <a:r>
                  <a:rPr lang="en-US" sz="2800" dirty="0">
                    <a:latin typeface="Candara" panose="020E0502030303020204" pitchFamily="34" charset="0"/>
                  </a:rPr>
                  <a:t> </a:t>
                </a:r>
              </a:p>
            </p:txBody>
          </p:sp>
        </mc:Choice>
        <mc:Fallback xmlns="">
          <p:sp>
            <p:nvSpPr>
              <p:cNvPr id="44" name="Rectangle 43">
                <a:extLst>
                  <a:ext uri="{FF2B5EF4-FFF2-40B4-BE49-F238E27FC236}">
                    <a16:creationId xmlns:a16="http://schemas.microsoft.com/office/drawing/2014/main" id="{44D6E6DF-3836-B14E-9365-80963012712B}"/>
                  </a:ext>
                </a:extLst>
              </p:cNvPr>
              <p:cNvSpPr>
                <a:spLocks noRot="1" noChangeAspect="1" noMove="1" noResize="1" noEditPoints="1" noAdjustHandles="1" noChangeArrowheads="1" noChangeShapeType="1" noTextEdit="1"/>
              </p:cNvSpPr>
              <p:nvPr/>
            </p:nvSpPr>
            <p:spPr>
              <a:xfrm>
                <a:off x="9395746" y="1519292"/>
                <a:ext cx="1586205" cy="752770"/>
              </a:xfrm>
              <a:prstGeom prst="rect">
                <a:avLst/>
              </a:prstGeom>
              <a:blipFill>
                <a:blip r:embed="rId12"/>
                <a:stretch>
                  <a:fillRect l="-1587"/>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EA02AC9A-3860-4C4E-86F1-A5D0A884DA04}"/>
              </a:ext>
            </a:extLst>
          </p:cNvPr>
          <p:cNvCxnSpPr>
            <a:cxnSpLocks/>
          </p:cNvCxnSpPr>
          <p:nvPr/>
        </p:nvCxnSpPr>
        <p:spPr>
          <a:xfrm flipH="1">
            <a:off x="9222401" y="1898961"/>
            <a:ext cx="255897" cy="0"/>
          </a:xfrm>
          <a:prstGeom prst="straightConnector1">
            <a:avLst/>
          </a:prstGeom>
          <a:ln w="50800">
            <a:solidFill>
              <a:schemeClr val="bg1">
                <a:lumMod val="50000"/>
              </a:schemeClr>
            </a:solidFill>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72085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3" presetClass="emph" presetSubtype="2" fill="hold" grpId="1" nodeType="clickEffect">
                                  <p:stCondLst>
                                    <p:cond delay="0"/>
                                  </p:stCondLst>
                                  <p:childTnLst>
                                    <p:animClr clrSpc="rgb" dir="cw">
                                      <p:cBhvr override="childStyle">
                                        <p:cTn id="60" dur="10" fill="hold"/>
                                        <p:tgtEl>
                                          <p:spTgt spid="37"/>
                                        </p:tgtEl>
                                        <p:attrNameLst>
                                          <p:attrName>style.color</p:attrName>
                                        </p:attrNameLst>
                                      </p:cBhvr>
                                      <p:to>
                                        <a:srgbClr val="FF26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p:bldP spid="16" grpId="0"/>
      <p:bldP spid="20" grpId="0"/>
      <p:bldP spid="30" grpId="0"/>
      <p:bldP spid="37" grpId="0"/>
      <p:bldP spid="37" grpId="1"/>
      <p:bldP spid="38" grpId="0"/>
      <p:bldP spid="39" grpId="0"/>
      <p:bldP spid="4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991F-E293-564D-9DA6-8A0AA2505B6D}"/>
              </a:ext>
            </a:extLst>
          </p:cNvPr>
          <p:cNvSpPr>
            <a:spLocks noGrp="1"/>
          </p:cNvSpPr>
          <p:nvPr>
            <p:ph type="title"/>
          </p:nvPr>
        </p:nvSpPr>
        <p:spPr>
          <a:xfrm>
            <a:off x="609600" y="76200"/>
            <a:ext cx="10972800" cy="987552"/>
          </a:xfrm>
        </p:spPr>
        <p:txBody>
          <a:bodyPr/>
          <a:lstStyle/>
          <a:p>
            <a:r>
              <a:rPr lang="en-US" dirty="0"/>
              <a:t>Smaller Decision Tree</a:t>
            </a:r>
          </a:p>
        </p:txBody>
      </p:sp>
      <p:sp>
        <p:nvSpPr>
          <p:cNvPr id="3" name="Content Placeholder 2">
            <a:extLst>
              <a:ext uri="{FF2B5EF4-FFF2-40B4-BE49-F238E27FC236}">
                <a16:creationId xmlns:a16="http://schemas.microsoft.com/office/drawing/2014/main" id="{9F1FAF76-86B9-8348-98CD-43F911A664A2}"/>
              </a:ext>
            </a:extLst>
          </p:cNvPr>
          <p:cNvSpPr>
            <a:spLocks noGrp="1"/>
          </p:cNvSpPr>
          <p:nvPr>
            <p:ph idx="1"/>
          </p:nvPr>
        </p:nvSpPr>
        <p:spPr>
          <a:xfrm>
            <a:off x="609600" y="1219201"/>
            <a:ext cx="10972800" cy="5334001"/>
          </a:xfrm>
        </p:spPr>
        <p:txBody>
          <a:bodyPr/>
          <a:lstStyle/>
          <a:p>
            <a:r>
              <a:rPr lang="en-US" dirty="0"/>
              <a:t>Choose the attribute that maximize the information gain.</a:t>
            </a:r>
          </a:p>
          <a:p>
            <a:endParaRPr lang="en-US" dirty="0"/>
          </a:p>
        </p:txBody>
      </p:sp>
      <p:sp>
        <p:nvSpPr>
          <p:cNvPr id="4" name="Slide Number Placeholder 3">
            <a:extLst>
              <a:ext uri="{FF2B5EF4-FFF2-40B4-BE49-F238E27FC236}">
                <a16:creationId xmlns:a16="http://schemas.microsoft.com/office/drawing/2014/main" id="{D338C98B-C002-FF4F-A524-32C0EB4D579A}"/>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49</a:t>
            </a:fld>
            <a:endParaRPr lang="en-US" dirty="0"/>
          </a:p>
        </p:txBody>
      </p:sp>
      <p:pic>
        <p:nvPicPr>
          <p:cNvPr id="6" name="Picture 5">
            <a:extLst>
              <a:ext uri="{FF2B5EF4-FFF2-40B4-BE49-F238E27FC236}">
                <a16:creationId xmlns:a16="http://schemas.microsoft.com/office/drawing/2014/main" id="{921A201B-031A-EC43-9340-6176E792070E}"/>
              </a:ext>
            </a:extLst>
          </p:cNvPr>
          <p:cNvPicPr>
            <a:picLocks noChangeAspect="1"/>
          </p:cNvPicPr>
          <p:nvPr/>
        </p:nvPicPr>
        <p:blipFill>
          <a:blip r:embed="rId2"/>
          <a:stretch>
            <a:fillRect/>
          </a:stretch>
        </p:blipFill>
        <p:spPr>
          <a:xfrm>
            <a:off x="2782957" y="2438402"/>
            <a:ext cx="6626087" cy="4028089"/>
          </a:xfrm>
          <a:prstGeom prst="rect">
            <a:avLst/>
          </a:prstGeom>
        </p:spPr>
      </p:pic>
    </p:spTree>
    <p:extLst>
      <p:ext uri="{BB962C8B-B14F-4D97-AF65-F5344CB8AC3E}">
        <p14:creationId xmlns:p14="http://schemas.microsoft.com/office/powerpoint/2010/main" val="37921231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756E-F1DF-47C7-AE56-90B5396307AB}"/>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AC213596-E112-4204-9B25-3F9DDDB2EF48}"/>
              </a:ext>
            </a:extLst>
          </p:cNvPr>
          <p:cNvSpPr>
            <a:spLocks noGrp="1"/>
          </p:cNvSpPr>
          <p:nvPr>
            <p:ph type="sldNum" sz="quarter" idx="12"/>
          </p:nvPr>
        </p:nvSpPr>
        <p:spPr/>
        <p:txBody>
          <a:bodyPr/>
          <a:lstStyle/>
          <a:p>
            <a:pPr>
              <a:defRPr/>
            </a:pPr>
            <a:fld id="{CCF77436-EC8C-4AA7-8F7E-35D67B363DD7}" type="slidenum">
              <a:rPr lang="en-US" smtClean="0"/>
              <a:pPr>
                <a:defRPr/>
              </a:pPr>
              <a:t>5</a:t>
            </a:fld>
            <a:endParaRPr lang="en-US" dirty="0"/>
          </a:p>
        </p:txBody>
      </p:sp>
      <p:pic>
        <p:nvPicPr>
          <p:cNvPr id="3" name="Picture 2">
            <a:extLst>
              <a:ext uri="{FF2B5EF4-FFF2-40B4-BE49-F238E27FC236}">
                <a16:creationId xmlns:a16="http://schemas.microsoft.com/office/drawing/2014/main" id="{3CB91FB5-519A-41CE-ACB6-23D1238B32A9}"/>
              </a:ext>
            </a:extLst>
          </p:cNvPr>
          <p:cNvPicPr>
            <a:picLocks noChangeAspect="1"/>
          </p:cNvPicPr>
          <p:nvPr/>
        </p:nvPicPr>
        <p:blipFill>
          <a:blip r:embed="rId2"/>
          <a:stretch>
            <a:fillRect/>
          </a:stretch>
        </p:blipFill>
        <p:spPr>
          <a:xfrm>
            <a:off x="4012610" y="0"/>
            <a:ext cx="5465645" cy="6858000"/>
          </a:xfrm>
          <a:prstGeom prst="rect">
            <a:avLst/>
          </a:prstGeom>
        </p:spPr>
      </p:pic>
      <p:sp>
        <p:nvSpPr>
          <p:cNvPr id="7" name="Rectangle 6">
            <a:extLst>
              <a:ext uri="{FF2B5EF4-FFF2-40B4-BE49-F238E27FC236}">
                <a16:creationId xmlns:a16="http://schemas.microsoft.com/office/drawing/2014/main" id="{745BEC0B-0C93-4799-B160-A3DE8785D4D9}"/>
              </a:ext>
            </a:extLst>
          </p:cNvPr>
          <p:cNvSpPr/>
          <p:nvPr/>
        </p:nvSpPr>
        <p:spPr>
          <a:xfrm>
            <a:off x="1876426" y="2681586"/>
            <a:ext cx="2257425" cy="1323439"/>
          </a:xfrm>
          <a:prstGeom prst="rect">
            <a:avLst/>
          </a:prstGeom>
        </p:spPr>
        <p:txBody>
          <a:bodyPr wrap="square">
            <a:spAutoFit/>
          </a:bodyPr>
          <a:lstStyle/>
          <a:p>
            <a:r>
              <a:rPr lang="en-US" sz="1600" dirty="0">
                <a:solidFill>
                  <a:schemeClr val="bg1">
                    <a:lumMod val="50000"/>
                  </a:schemeClr>
                </a:solidFill>
                <a:latin typeface="Candara" panose="020E0502030303020204" pitchFamily="34" charset="0"/>
              </a:rPr>
              <a:t>Source: Fig.3.2 in</a:t>
            </a:r>
          </a:p>
          <a:p>
            <a:r>
              <a:rPr lang="en-US" sz="1600" dirty="0">
                <a:solidFill>
                  <a:schemeClr val="bg1">
                    <a:lumMod val="50000"/>
                  </a:schemeClr>
                </a:solidFill>
                <a:latin typeface="Candara" panose="020E0502030303020204" pitchFamily="34" charset="0"/>
              </a:rPr>
              <a:t>Murphy, Kevin P. "Machine learning: a probabilistic perspective." (2012).</a:t>
            </a:r>
          </a:p>
        </p:txBody>
      </p:sp>
      <p:sp>
        <p:nvSpPr>
          <p:cNvPr id="5" name="Rectangle 4">
            <a:extLst>
              <a:ext uri="{FF2B5EF4-FFF2-40B4-BE49-F238E27FC236}">
                <a16:creationId xmlns:a16="http://schemas.microsoft.com/office/drawing/2014/main" id="{1E4138C2-15C8-45CE-A552-2D2AA9681AE4}"/>
              </a:ext>
            </a:extLst>
          </p:cNvPr>
          <p:cNvSpPr/>
          <p:nvPr/>
        </p:nvSpPr>
        <p:spPr>
          <a:xfrm>
            <a:off x="6888480" y="0"/>
            <a:ext cx="609600" cy="195072"/>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Rectangle 5">
            <a:extLst>
              <a:ext uri="{FF2B5EF4-FFF2-40B4-BE49-F238E27FC236}">
                <a16:creationId xmlns:a16="http://schemas.microsoft.com/office/drawing/2014/main" id="{BA011216-D68B-6640-B5E4-067465C28D70}"/>
              </a:ext>
            </a:extLst>
          </p:cNvPr>
          <p:cNvSpPr/>
          <p:nvPr/>
        </p:nvSpPr>
        <p:spPr>
          <a:xfrm>
            <a:off x="903845" y="5108347"/>
            <a:ext cx="3295650" cy="646331"/>
          </a:xfrm>
          <a:prstGeom prst="rect">
            <a:avLst/>
          </a:prstGeom>
        </p:spPr>
        <p:txBody>
          <a:bodyPr wrap="square">
            <a:spAutoFit/>
          </a:bodyPr>
          <a:lstStyle/>
          <a:p>
            <a:r>
              <a:rPr lang="en-US" dirty="0">
                <a:latin typeface="+mn-lt"/>
              </a:rPr>
              <a:t>Suppose that all numbers are integers between 1 and 100</a:t>
            </a:r>
          </a:p>
        </p:txBody>
      </p:sp>
    </p:spTree>
    <p:extLst>
      <p:ext uri="{BB962C8B-B14F-4D97-AF65-F5344CB8AC3E}">
        <p14:creationId xmlns:p14="http://schemas.microsoft.com/office/powerpoint/2010/main" val="1116749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4A23C-F0D7-48C5-B4B1-BC9C79151F08}"/>
              </a:ext>
            </a:extLst>
          </p:cNvPr>
          <p:cNvSpPr>
            <a:spLocks noGrp="1"/>
          </p:cNvSpPr>
          <p:nvPr>
            <p:ph type="title"/>
          </p:nvPr>
        </p:nvSpPr>
        <p:spPr/>
        <p:txBody>
          <a:bodyPr>
            <a:normAutofit/>
          </a:bodyPr>
          <a:lstStyle/>
          <a:p>
            <a:r>
              <a:rPr lang="en-US" dirty="0"/>
              <a:t>Overfitting Prevention: Random Forest</a:t>
            </a:r>
          </a:p>
        </p:txBody>
      </p:sp>
      <p:sp>
        <p:nvSpPr>
          <p:cNvPr id="3" name="Content Placeholder 2">
            <a:extLst>
              <a:ext uri="{FF2B5EF4-FFF2-40B4-BE49-F238E27FC236}">
                <a16:creationId xmlns:a16="http://schemas.microsoft.com/office/drawing/2014/main" id="{59DCD318-F60E-42B7-93BC-83C47BD4B6A6}"/>
              </a:ext>
            </a:extLst>
          </p:cNvPr>
          <p:cNvSpPr>
            <a:spLocks noGrp="1"/>
          </p:cNvSpPr>
          <p:nvPr>
            <p:ph idx="1"/>
          </p:nvPr>
        </p:nvSpPr>
        <p:spPr/>
        <p:txBody>
          <a:bodyPr/>
          <a:lstStyle/>
          <a:p>
            <a:pPr marL="11113" indent="0">
              <a:buNone/>
            </a:pPr>
            <a:r>
              <a:rPr lang="en-US" dirty="0"/>
              <a:t>Training on n data items: </a:t>
            </a:r>
            <a:br>
              <a:rPr lang="en-US" dirty="0"/>
            </a:br>
            <a:endParaRPr lang="en-US" dirty="0"/>
          </a:p>
          <a:p>
            <a:pPr marL="11113" indent="0">
              <a:buNone/>
            </a:pPr>
            <a:endParaRPr lang="en-US" dirty="0"/>
          </a:p>
          <a:p>
            <a:pPr marL="11113" indent="0">
              <a:buNone/>
            </a:pPr>
            <a:endParaRPr lang="en-US" dirty="0"/>
          </a:p>
          <a:p>
            <a:pPr marL="11113" indent="0">
              <a:buNone/>
            </a:pPr>
            <a:endParaRPr lang="en-US" sz="1600" dirty="0"/>
          </a:p>
          <a:p>
            <a:pPr marL="11113" indent="0">
              <a:buNone/>
            </a:pPr>
            <a:r>
              <a:rPr lang="en-US" dirty="0"/>
              <a:t>Testing: Take the majority vote during testing.</a:t>
            </a:r>
          </a:p>
          <a:p>
            <a:endParaRPr lang="en-US" dirty="0"/>
          </a:p>
        </p:txBody>
      </p:sp>
      <p:sp>
        <p:nvSpPr>
          <p:cNvPr id="4" name="Slide Number Placeholder 3">
            <a:extLst>
              <a:ext uri="{FF2B5EF4-FFF2-40B4-BE49-F238E27FC236}">
                <a16:creationId xmlns:a16="http://schemas.microsoft.com/office/drawing/2014/main" id="{AE6C1D21-3723-4993-A4E6-949A6528CDC9}"/>
              </a:ext>
            </a:extLst>
          </p:cNvPr>
          <p:cNvSpPr>
            <a:spLocks noGrp="1"/>
          </p:cNvSpPr>
          <p:nvPr>
            <p:ph type="sldNum" sz="quarter" idx="12"/>
          </p:nvPr>
        </p:nvSpPr>
        <p:spPr/>
        <p:txBody>
          <a:bodyPr/>
          <a:lstStyle/>
          <a:p>
            <a:pPr>
              <a:defRPr/>
            </a:pPr>
            <a:fld id="{CCF77436-EC8C-4AA7-8F7E-35D67B363DD7}" type="slidenum">
              <a:rPr lang="en-US" smtClean="0"/>
              <a:pPr>
                <a:defRPr/>
              </a:pPr>
              <a:t>50</a:t>
            </a:fld>
            <a:endParaRPr lang="en-US" dirty="0"/>
          </a:p>
        </p:txBody>
      </p:sp>
      <p:sp>
        <p:nvSpPr>
          <p:cNvPr id="5" name="Rectangle 4">
            <a:extLst>
              <a:ext uri="{FF2B5EF4-FFF2-40B4-BE49-F238E27FC236}">
                <a16:creationId xmlns:a16="http://schemas.microsoft.com/office/drawing/2014/main" id="{CEB58C24-BADD-4BEA-B50F-A53E0CADF2A4}"/>
              </a:ext>
            </a:extLst>
          </p:cNvPr>
          <p:cNvSpPr/>
          <p:nvPr/>
        </p:nvSpPr>
        <p:spPr>
          <a:xfrm>
            <a:off x="2615184" y="6351508"/>
            <a:ext cx="6175248"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Source: https://victorzhou.com/blog/intro-to-random-forests</a:t>
            </a:r>
          </a:p>
        </p:txBody>
      </p:sp>
      <p:pic>
        <p:nvPicPr>
          <p:cNvPr id="7" name="Graphic 6">
            <a:extLst>
              <a:ext uri="{FF2B5EF4-FFF2-40B4-BE49-F238E27FC236}">
                <a16:creationId xmlns:a16="http://schemas.microsoft.com/office/drawing/2014/main" id="{4895D81E-99A8-4131-8ABC-D6CDC85FE0D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174" t="12800" r="6693" b="51289"/>
          <a:stretch/>
        </p:blipFill>
        <p:spPr>
          <a:xfrm>
            <a:off x="2858930" y="4804912"/>
            <a:ext cx="5894926" cy="1441180"/>
          </a:xfrm>
          <a:prstGeom prst="rect">
            <a:avLst/>
          </a:prstGeom>
        </p:spPr>
      </p:pic>
      <p:sp>
        <p:nvSpPr>
          <p:cNvPr id="8" name="Rectangle 7">
            <a:extLst>
              <a:ext uri="{FF2B5EF4-FFF2-40B4-BE49-F238E27FC236}">
                <a16:creationId xmlns:a16="http://schemas.microsoft.com/office/drawing/2014/main" id="{7C49ABD1-B24B-495C-9632-9411AAFFCA34}"/>
              </a:ext>
            </a:extLst>
          </p:cNvPr>
          <p:cNvSpPr/>
          <p:nvPr/>
        </p:nvSpPr>
        <p:spPr>
          <a:xfrm>
            <a:off x="2331720" y="2007834"/>
            <a:ext cx="7528560" cy="1815882"/>
          </a:xfrm>
          <a:prstGeom prst="rect">
            <a:avLst/>
          </a:prstGeom>
          <a:solidFill>
            <a:schemeClr val="bg1"/>
          </a:solidFill>
          <a:ln>
            <a:solidFill>
              <a:schemeClr val="tx2"/>
            </a:solidFill>
          </a:ln>
          <a:effectLst>
            <a:outerShdw blurRad="50800" dist="38100" dir="2700000" algn="tl" rotWithShape="0">
              <a:schemeClr val="tx1">
                <a:lumMod val="50000"/>
                <a:lumOff val="50000"/>
                <a:alpha val="40000"/>
              </a:schemeClr>
            </a:outerShdw>
          </a:effectLst>
        </p:spPr>
        <p:txBody>
          <a:bodyPr wrap="square">
            <a:spAutoFit/>
          </a:bodyPr>
          <a:lstStyle/>
          <a:p>
            <a:pPr marL="11113"/>
            <a:r>
              <a:rPr lang="en-US" sz="2800" dirty="0">
                <a:solidFill>
                  <a:srgbClr val="0000CC"/>
                </a:solidFill>
                <a:latin typeface="Candara" panose="020E0502030303020204" pitchFamily="34" charset="0"/>
              </a:rPr>
              <a:t>Repeat t times:</a:t>
            </a:r>
          </a:p>
          <a:p>
            <a:pPr marL="573088" lvl="2" indent="-231775">
              <a:buFont typeface="Arial" panose="020B0604020202020204" pitchFamily="34" charset="0"/>
              <a:buChar char="•"/>
            </a:pPr>
            <a:r>
              <a:rPr lang="en-US" sz="2800" dirty="0">
                <a:solidFill>
                  <a:srgbClr val="0000CC"/>
                </a:solidFill>
                <a:latin typeface="Candara" panose="020E0502030303020204" pitchFamily="34" charset="0"/>
              </a:rPr>
              <a:t>Sample with replacement n training examples by a subset of the attributes.</a:t>
            </a:r>
          </a:p>
          <a:p>
            <a:pPr marL="573088" lvl="2" indent="-231775">
              <a:buFont typeface="Arial" panose="020B0604020202020204" pitchFamily="34" charset="0"/>
              <a:buChar char="•"/>
            </a:pPr>
            <a:r>
              <a:rPr lang="en-US" sz="2800" dirty="0">
                <a:solidFill>
                  <a:srgbClr val="0000CC"/>
                </a:solidFill>
                <a:latin typeface="Candara" panose="020E0502030303020204" pitchFamily="34" charset="0"/>
              </a:rPr>
              <a:t>Train a decision tree on the samples.</a:t>
            </a:r>
          </a:p>
        </p:txBody>
      </p:sp>
    </p:spTree>
    <p:extLst>
      <p:ext uri="{BB962C8B-B14F-4D97-AF65-F5344CB8AC3E}">
        <p14:creationId xmlns:p14="http://schemas.microsoft.com/office/powerpoint/2010/main" val="23573169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pPr lvl="1"/>
            <a:r>
              <a:rPr lang="en-US" dirty="0"/>
              <a:t>Classification with Naive Bayes Network</a:t>
            </a:r>
          </a:p>
          <a:p>
            <a:pPr lvl="1"/>
            <a:r>
              <a:rPr lang="en-US" dirty="0"/>
              <a:t>Classification with Decision Tree</a:t>
            </a:r>
          </a:p>
          <a:p>
            <a:pPr lvl="1"/>
            <a:r>
              <a:rPr lang="en-US" dirty="0"/>
              <a:t>Linear Regression</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51</a:t>
            </a:fld>
            <a:endParaRPr lang="en-US" dirty="0"/>
          </a:p>
        </p:txBody>
      </p:sp>
    </p:spTree>
    <p:extLst>
      <p:ext uri="{BB962C8B-B14F-4D97-AF65-F5344CB8AC3E}">
        <p14:creationId xmlns:p14="http://schemas.microsoft.com/office/powerpoint/2010/main" val="1983708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6DD59-C835-DA40-8620-76979E8392A8}"/>
              </a:ext>
            </a:extLst>
          </p:cNvPr>
          <p:cNvSpPr>
            <a:spLocks noGrp="1"/>
          </p:cNvSpPr>
          <p:nvPr>
            <p:ph type="title"/>
          </p:nvPr>
        </p:nvSpPr>
        <p:spPr/>
        <p:txBody>
          <a:bodyPr/>
          <a:lstStyle/>
          <a:p>
            <a:r>
              <a:rPr lang="en-US" dirty="0"/>
              <a:t>Regression</a:t>
            </a:r>
          </a:p>
        </p:txBody>
      </p:sp>
      <p:sp>
        <p:nvSpPr>
          <p:cNvPr id="4" name="Slide Number Placeholder 3">
            <a:extLst>
              <a:ext uri="{FF2B5EF4-FFF2-40B4-BE49-F238E27FC236}">
                <a16:creationId xmlns:a16="http://schemas.microsoft.com/office/drawing/2014/main" id="{E21DFB63-8933-394D-9DBB-11EF682CBB7E}"/>
              </a:ext>
            </a:extLst>
          </p:cNvPr>
          <p:cNvSpPr>
            <a:spLocks noGrp="1"/>
          </p:cNvSpPr>
          <p:nvPr>
            <p:ph type="sldNum" sz="quarter" idx="12"/>
          </p:nvPr>
        </p:nvSpPr>
        <p:spPr/>
        <p:txBody>
          <a:bodyPr/>
          <a:lstStyle/>
          <a:p>
            <a:pPr>
              <a:defRPr/>
            </a:pPr>
            <a:fld id="{CCF77436-EC8C-4AA7-8F7E-35D67B363DD7}" type="slidenum">
              <a:rPr lang="en-US" smtClean="0"/>
              <a:pPr>
                <a:defRPr/>
              </a:pPr>
              <a:t>52</a:t>
            </a:fld>
            <a:endParaRPr lang="en-US" dirty="0"/>
          </a:p>
        </p:txBody>
      </p:sp>
      <p:sp>
        <p:nvSpPr>
          <p:cNvPr id="9" name="Rectangle 8">
            <a:extLst>
              <a:ext uri="{FF2B5EF4-FFF2-40B4-BE49-F238E27FC236}">
                <a16:creationId xmlns:a16="http://schemas.microsoft.com/office/drawing/2014/main" id="{EE18C5E6-C0EB-B44A-813F-97C6813C204F}"/>
              </a:ext>
            </a:extLst>
          </p:cNvPr>
          <p:cNvSpPr/>
          <p:nvPr/>
        </p:nvSpPr>
        <p:spPr>
          <a:xfrm>
            <a:off x="4811881" y="5923804"/>
            <a:ext cx="3421129" cy="461665"/>
          </a:xfrm>
          <a:prstGeom prst="rect">
            <a:avLst/>
          </a:prstGeom>
        </p:spPr>
        <p:txBody>
          <a:bodyPr wrap="none">
            <a:spAutoFit/>
          </a:bodyPr>
          <a:lstStyle/>
          <a:p>
            <a:r>
              <a:rPr lang="en-US" sz="2400" dirty="0">
                <a:latin typeface="Candara" panose="020E0502030303020204" pitchFamily="34" charset="0"/>
              </a:rPr>
              <a:t>House size in square feet</a:t>
            </a:r>
          </a:p>
        </p:txBody>
      </p:sp>
      <p:sp>
        <p:nvSpPr>
          <p:cNvPr id="15" name="Rectangle 14">
            <a:extLst>
              <a:ext uri="{FF2B5EF4-FFF2-40B4-BE49-F238E27FC236}">
                <a16:creationId xmlns:a16="http://schemas.microsoft.com/office/drawing/2014/main" id="{49BF4CAB-2753-3F48-8672-B1700BE0842A}"/>
              </a:ext>
            </a:extLst>
          </p:cNvPr>
          <p:cNvSpPr/>
          <p:nvPr/>
        </p:nvSpPr>
        <p:spPr>
          <a:xfrm rot="16200000">
            <a:off x="1454325" y="3223553"/>
            <a:ext cx="2509020" cy="461665"/>
          </a:xfrm>
          <a:prstGeom prst="rect">
            <a:avLst/>
          </a:prstGeom>
        </p:spPr>
        <p:txBody>
          <a:bodyPr wrap="none">
            <a:spAutoFit/>
          </a:bodyPr>
          <a:lstStyle/>
          <a:p>
            <a:r>
              <a:rPr lang="en-US" sz="2400" dirty="0">
                <a:latin typeface="Candara" panose="020E0502030303020204" pitchFamily="34" charset="0"/>
              </a:rPr>
              <a:t>House price in $1K</a:t>
            </a:r>
          </a:p>
        </p:txBody>
      </p:sp>
      <p:pic>
        <p:nvPicPr>
          <p:cNvPr id="10" name="Picture 9">
            <a:extLst>
              <a:ext uri="{FF2B5EF4-FFF2-40B4-BE49-F238E27FC236}">
                <a16:creationId xmlns:a16="http://schemas.microsoft.com/office/drawing/2014/main" id="{4609A85C-0622-3749-AAF2-5108D3A7EFC1}"/>
              </a:ext>
            </a:extLst>
          </p:cNvPr>
          <p:cNvPicPr>
            <a:picLocks noChangeAspect="1"/>
          </p:cNvPicPr>
          <p:nvPr/>
        </p:nvPicPr>
        <p:blipFill>
          <a:blip r:embed="rId2"/>
          <a:stretch>
            <a:fillRect/>
          </a:stretch>
        </p:blipFill>
        <p:spPr>
          <a:xfrm>
            <a:off x="2911230" y="1405099"/>
            <a:ext cx="6369540" cy="4518705"/>
          </a:xfrm>
          <a:prstGeom prst="rect">
            <a:avLst/>
          </a:prstGeom>
        </p:spPr>
      </p:pic>
    </p:spTree>
    <p:extLst>
      <p:ext uri="{BB962C8B-B14F-4D97-AF65-F5344CB8AC3E}">
        <p14:creationId xmlns:p14="http://schemas.microsoft.com/office/powerpoint/2010/main" val="25566895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4163-C85F-7240-9CC0-63E46E753100}"/>
              </a:ext>
            </a:extLst>
          </p:cNvPr>
          <p:cNvSpPr>
            <a:spLocks noGrp="1"/>
          </p:cNvSpPr>
          <p:nvPr>
            <p:ph type="title"/>
          </p:nvPr>
        </p:nvSpPr>
        <p:spPr>
          <a:xfrm>
            <a:off x="609600" y="152400"/>
            <a:ext cx="10972800" cy="838200"/>
          </a:xfrm>
        </p:spPr>
        <p:txBody>
          <a:bodyPr/>
          <a:lstStyle/>
          <a:p>
            <a:r>
              <a:rPr lang="en-US" dirty="0"/>
              <a:t>Quiz</a:t>
            </a:r>
          </a:p>
        </p:txBody>
      </p:sp>
      <p:sp>
        <p:nvSpPr>
          <p:cNvPr id="3" name="Content Placeholder 2">
            <a:extLst>
              <a:ext uri="{FF2B5EF4-FFF2-40B4-BE49-F238E27FC236}">
                <a16:creationId xmlns:a16="http://schemas.microsoft.com/office/drawing/2014/main" id="{47F8370C-BA4D-5F43-B5ED-2E74DD2E3F7D}"/>
              </a:ext>
            </a:extLst>
          </p:cNvPr>
          <p:cNvSpPr>
            <a:spLocks noGrp="1"/>
          </p:cNvSpPr>
          <p:nvPr>
            <p:ph sz="half" idx="1"/>
          </p:nvPr>
        </p:nvSpPr>
        <p:spPr>
          <a:xfrm>
            <a:off x="609600" y="1295400"/>
            <a:ext cx="4262438" cy="5505450"/>
          </a:xfrm>
        </p:spPr>
        <p:txBody>
          <a:bodyPr>
            <a:normAutofit/>
          </a:bodyPr>
          <a:lstStyle/>
          <a:p>
            <a:r>
              <a:rPr lang="en-US" dirty="0"/>
              <a:t>What is the reasonable price for a 2500 </a:t>
            </a:r>
            <a:r>
              <a:rPr lang="en-US" dirty="0" err="1"/>
              <a:t>sq</a:t>
            </a:r>
            <a:r>
              <a:rPr lang="en-US" dirty="0"/>
              <a:t> ft house?</a:t>
            </a:r>
          </a:p>
          <a:p>
            <a:pPr lvl="1"/>
            <a:r>
              <a:rPr lang="en-US" dirty="0"/>
              <a:t>400K</a:t>
            </a:r>
          </a:p>
          <a:p>
            <a:pPr lvl="1"/>
            <a:r>
              <a:rPr lang="en-US" dirty="0"/>
              <a:t>600K</a:t>
            </a:r>
          </a:p>
          <a:p>
            <a:pPr lvl="1"/>
            <a:r>
              <a:rPr lang="en-US" dirty="0"/>
              <a:t>800K</a:t>
            </a:r>
          </a:p>
          <a:p>
            <a:pPr lvl="1"/>
            <a:r>
              <a:rPr lang="en-US" dirty="0"/>
              <a:t>1000K</a:t>
            </a:r>
          </a:p>
          <a:p>
            <a:pPr lvl="1"/>
            <a:r>
              <a:rPr lang="en-US" dirty="0"/>
              <a:t>1200K</a:t>
            </a:r>
          </a:p>
          <a:p>
            <a:endParaRPr lang="en-US" dirty="0"/>
          </a:p>
        </p:txBody>
      </p:sp>
      <p:sp>
        <p:nvSpPr>
          <p:cNvPr id="4" name="Slide Number Placeholder 3">
            <a:extLst>
              <a:ext uri="{FF2B5EF4-FFF2-40B4-BE49-F238E27FC236}">
                <a16:creationId xmlns:a16="http://schemas.microsoft.com/office/drawing/2014/main" id="{10F414CE-2FF4-3A41-91F5-1E7CC53ECFB9}"/>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53</a:t>
            </a:fld>
            <a:endParaRPr lang="en-US" dirty="0"/>
          </a:p>
        </p:txBody>
      </p:sp>
      <p:pic>
        <p:nvPicPr>
          <p:cNvPr id="10" name="Picture 9">
            <a:extLst>
              <a:ext uri="{FF2B5EF4-FFF2-40B4-BE49-F238E27FC236}">
                <a16:creationId xmlns:a16="http://schemas.microsoft.com/office/drawing/2014/main" id="{3E5AAAF2-5AD3-F343-B02A-F3023095BA92}"/>
              </a:ext>
            </a:extLst>
          </p:cNvPr>
          <p:cNvPicPr>
            <a:picLocks noChangeAspect="1"/>
          </p:cNvPicPr>
          <p:nvPr/>
        </p:nvPicPr>
        <p:blipFill>
          <a:blip r:embed="rId2"/>
          <a:stretch>
            <a:fillRect/>
          </a:stretch>
        </p:blipFill>
        <p:spPr>
          <a:xfrm>
            <a:off x="5056192" y="1667436"/>
            <a:ext cx="5413624" cy="3840555"/>
          </a:xfrm>
          <a:prstGeom prst="rect">
            <a:avLst/>
          </a:prstGeom>
        </p:spPr>
      </p:pic>
    </p:spTree>
    <p:extLst>
      <p:ext uri="{BB962C8B-B14F-4D97-AF65-F5344CB8AC3E}">
        <p14:creationId xmlns:p14="http://schemas.microsoft.com/office/powerpoint/2010/main" val="34425378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0C07D2-9CA8-264C-9DC9-056D1904CD2E}"/>
              </a:ext>
            </a:extLst>
          </p:cNvPr>
          <p:cNvSpPr>
            <a:spLocks noGrp="1"/>
          </p:cNvSpPr>
          <p:nvPr>
            <p:ph type="title"/>
          </p:nvPr>
        </p:nvSpPr>
        <p:spPr/>
        <p:txBody>
          <a:bodyPr/>
          <a:lstStyle/>
          <a:p>
            <a:r>
              <a:rPr lang="en-US" dirty="0"/>
              <a:t>Linear Regression</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0C90991D-878C-C444-B388-B6621EEABF7F}"/>
                  </a:ext>
                </a:extLst>
              </p:cNvPr>
              <p:cNvSpPr>
                <a:spLocks noGrp="1"/>
              </p:cNvSpPr>
              <p:nvPr>
                <p:ph idx="1"/>
              </p:nvPr>
            </p:nvSpPr>
            <p:spPr/>
            <p:txBody>
              <a:bodyPr>
                <a:normAutofit fontScale="85000" lnSpcReduction="20000"/>
              </a:bodyPr>
              <a:lstStyle/>
              <a:p>
                <a:r>
                  <a:rPr lang="en-US" dirty="0"/>
                  <a:t>Data (x, y): (x</a:t>
                </a:r>
                <a:r>
                  <a:rPr lang="en-US" baseline="-25000" dirty="0"/>
                  <a:t>1</a:t>
                </a:r>
                <a:r>
                  <a:rPr lang="en-US" dirty="0"/>
                  <a:t>, y</a:t>
                </a:r>
                <a:r>
                  <a:rPr lang="en-US" baseline="-25000" dirty="0"/>
                  <a:t>1</a:t>
                </a:r>
                <a:r>
                  <a:rPr lang="en-US" dirty="0"/>
                  <a:t>), …, (</a:t>
                </a:r>
                <a:r>
                  <a:rPr lang="en-US" dirty="0" err="1"/>
                  <a:t>x</a:t>
                </a:r>
                <a:r>
                  <a:rPr lang="en-US" baseline="-25000" dirty="0" err="1"/>
                  <a:t>N</a:t>
                </a:r>
                <a:r>
                  <a:rPr lang="en-US" dirty="0"/>
                  <a:t>, </a:t>
                </a:r>
                <a:r>
                  <a:rPr lang="en-US" dirty="0" err="1"/>
                  <a:t>y</a:t>
                </a:r>
                <a:r>
                  <a:rPr lang="en-US" baseline="-25000" dirty="0" err="1"/>
                  <a:t>N</a:t>
                </a:r>
                <a:r>
                  <a:rPr lang="en-US" dirty="0"/>
                  <a:t>)</a:t>
                </a:r>
                <a:endParaRPr lang="en-US" baseline="-25000" dirty="0"/>
              </a:p>
              <a:p>
                <a:r>
                  <a:rPr lang="en-US" dirty="0"/>
                  <a:t>Linear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r>
                      <a:rPr lang="en-US" b="0" i="1" smtClean="0">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endParaRPr lang="en-US" dirty="0"/>
              </a:p>
              <a:p>
                <a:r>
                  <a:rPr lang="en-US" dirty="0"/>
                  <a:t>Minimize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𝑛</m:t>
                        </m: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r>
                  <a:rPr lang="en-US" dirty="0"/>
                  <a:t>Set partial derivatives as 0:</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den>
                    </m:f>
                    <m:r>
                      <a:rPr lang="en-US" i="1">
                        <a:latin typeface="Cambria Math" panose="02040503050406030204" pitchFamily="18" charset="0"/>
                      </a:rPr>
                      <m:t>=</m:t>
                    </m:r>
                    <m:r>
                      <a:rPr lang="en-US" b="0" i="1" smtClean="0">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e>
                    </m:nary>
                    <m:r>
                      <a:rPr lang="en-US" b="0" i="1" smtClean="0">
                        <a:latin typeface="Cambria Math" panose="02040503050406030204" pitchFamily="18" charset="0"/>
                      </a:rPr>
                      <m:t>=0</m:t>
                    </m:r>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den>
                    </m:f>
                    <m:r>
                      <a:rPr lang="en-US" i="1">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e>
                    </m:nary>
                    <m:r>
                      <a:rPr lang="en-US" b="0" i="1" smtClean="0">
                        <a:latin typeface="Cambria Math" panose="02040503050406030204" pitchFamily="18" charset="0"/>
                      </a:rPr>
                      <m:t>=0</m:t>
                    </m:r>
                  </m:oMath>
                </a14:m>
                <a:endParaRPr lang="en-US" dirty="0"/>
              </a:p>
              <a:p>
                <a:r>
                  <a:rPr lang="en-US" dirty="0"/>
                  <a:t>Optimal solution:</a:t>
                </a:r>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1</m:t>
                        </m:r>
                      </m:sub>
                      <m:sup>
                        <m:r>
                          <a:rPr lang="en-US" i="1">
                            <a:latin typeface="Cambria Math" panose="02040503050406030204" pitchFamily="18" charset="0"/>
                          </a:rPr>
                          <m:t>∗</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𝑁</m:t>
                        </m:r>
                        <m:nary>
                          <m:naryPr>
                            <m:chr m:val="∑"/>
                            <m:limLoc m:val="subSup"/>
                            <m:supHide m:val="on"/>
                            <m:ctrlPr>
                              <a:rPr lang="en-US" i="1" smtClean="0">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𝑛</m:t>
                                </m:r>
                              </m:sub>
                            </m:sSub>
                          </m:e>
                        </m:nary>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nary>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𝑛</m:t>
                                </m:r>
                              </m:sub>
                            </m:sSub>
                          </m:e>
                        </m:nary>
                      </m:num>
                      <m:den>
                        <m:r>
                          <a:rPr lang="en-US" i="1">
                            <a:latin typeface="Cambria Math" panose="02040503050406030204" pitchFamily="18" charset="0"/>
                          </a:rPr>
                          <m:t>𝑁</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𝑛</m:t>
                                </m:r>
                              </m:sub>
                              <m:sup>
                                <m:r>
                                  <a:rPr lang="en-US" i="1">
                                    <a:latin typeface="Cambria Math" panose="02040503050406030204" pitchFamily="18" charset="0"/>
                                  </a:rPr>
                                  <m:t>2</m:t>
                                </m:r>
                              </m:sup>
                            </m:sSub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nary>
                            <m:r>
                              <a:rPr lang="en-US" b="0" i="1" smtClean="0">
                                <a:latin typeface="Cambria Math" panose="02040503050406030204" pitchFamily="18" charset="0"/>
                              </a:rPr>
                              <m:t>)</m:t>
                            </m:r>
                          </m:e>
                          <m:sup>
                            <m:r>
                              <a:rPr lang="en-US" b="0" i="1" smtClean="0">
                                <a:latin typeface="Cambria Math" panose="02040503050406030204" pitchFamily="18" charset="0"/>
                              </a:rPr>
                              <m:t>2</m:t>
                            </m:r>
                          </m:sup>
                        </m:sSup>
                      </m:den>
                    </m:f>
                  </m:oMath>
                </a14:m>
                <a:endParaRPr lang="en-US" dirty="0"/>
              </a:p>
              <a:p>
                <a:pPr lvl="1"/>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b="0" i="1" smtClean="0">
                            <a:latin typeface="Cambria Math" panose="02040503050406030204" pitchFamily="18" charset="0"/>
                          </a:rPr>
                          <m:t>0</m:t>
                        </m:r>
                      </m:sub>
                      <m:sup>
                        <m:r>
                          <a:rPr lang="en-US" i="1">
                            <a:latin typeface="Cambria Math" panose="02040503050406030204" pitchFamily="18" charset="0"/>
                          </a:rPr>
                          <m:t>∗</m:t>
                        </m:r>
                      </m:sup>
                    </m:sSubSup>
                    <m:r>
                      <a:rPr lang="en-US" i="1">
                        <a:latin typeface="Cambria Math" panose="02040503050406030204" pitchFamily="18" charset="0"/>
                      </a:rPr>
                      <m:t>=</m:t>
                    </m:r>
                    <m:f>
                      <m:fPr>
                        <m:ctrlPr>
                          <a:rPr lang="en-US" i="1">
                            <a:latin typeface="Cambria Math" panose="02040503050406030204" pitchFamily="18" charset="0"/>
                          </a:rPr>
                        </m:ctrlPr>
                      </m:fPr>
                      <m:num>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𝑛</m:t>
                                </m:r>
                              </m:sub>
                            </m:sSub>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sub>
                        </m:sSub>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nary>
                      </m:num>
                      <m:den>
                        <m:r>
                          <a:rPr lang="en-US" i="1">
                            <a:latin typeface="Cambria Math" panose="02040503050406030204" pitchFamily="18" charset="0"/>
                          </a:rPr>
                          <m:t>𝑁</m:t>
                        </m:r>
                      </m:den>
                    </m:f>
                  </m:oMath>
                </a14:m>
                <a:endParaRPr lang="en-US" dirty="0"/>
              </a:p>
            </p:txBody>
          </p:sp>
        </mc:Choice>
        <mc:Fallback xmlns="">
          <p:sp>
            <p:nvSpPr>
              <p:cNvPr id="7" name="Content Placeholder 6">
                <a:extLst>
                  <a:ext uri="{FF2B5EF4-FFF2-40B4-BE49-F238E27FC236}">
                    <a16:creationId xmlns:a16="http://schemas.microsoft.com/office/drawing/2014/main" id="{0C90991D-878C-C444-B388-B6621EEABF7F}"/>
                  </a:ext>
                </a:extLst>
              </p:cNvPr>
              <p:cNvSpPr>
                <a:spLocks noGrp="1" noRot="1" noChangeAspect="1" noMove="1" noResize="1" noEditPoints="1" noAdjustHandles="1" noChangeArrowheads="1" noChangeShapeType="1" noTextEdit="1"/>
              </p:cNvSpPr>
              <p:nvPr>
                <p:ph idx="1"/>
              </p:nvPr>
            </p:nvSpPr>
            <p:spPr>
              <a:blipFill>
                <a:blip r:embed="rId2"/>
                <a:stretch>
                  <a:fillRect l="-1556" t="-148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7C2828-87D0-DA45-9612-AE3F57168C19}"/>
              </a:ext>
            </a:extLst>
          </p:cNvPr>
          <p:cNvSpPr>
            <a:spLocks noGrp="1"/>
          </p:cNvSpPr>
          <p:nvPr>
            <p:ph type="sldNum" sz="quarter" idx="12"/>
          </p:nvPr>
        </p:nvSpPr>
        <p:spPr/>
        <p:txBody>
          <a:bodyPr/>
          <a:lstStyle/>
          <a:p>
            <a:pPr>
              <a:defRPr/>
            </a:pPr>
            <a:fld id="{59691F2A-7CE9-4380-9B83-8F8761DC27C0}" type="slidenum">
              <a:rPr lang="en-US" smtClean="0"/>
              <a:pPr>
                <a:defRPr/>
              </a:pPr>
              <a:t>54</a:t>
            </a:fld>
            <a:endParaRPr lang="en-US" dirty="0"/>
          </a:p>
        </p:txBody>
      </p:sp>
      <p:sp>
        <p:nvSpPr>
          <p:cNvPr id="2" name="Rectangle 1">
            <a:extLst>
              <a:ext uri="{FF2B5EF4-FFF2-40B4-BE49-F238E27FC236}">
                <a16:creationId xmlns:a16="http://schemas.microsoft.com/office/drawing/2014/main" id="{75593D02-D3B6-DE46-8597-A38D9D84F269}"/>
              </a:ext>
            </a:extLst>
          </p:cNvPr>
          <p:cNvSpPr/>
          <p:nvPr/>
        </p:nvSpPr>
        <p:spPr>
          <a:xfrm>
            <a:off x="7641917" y="2201347"/>
            <a:ext cx="3519553" cy="461665"/>
          </a:xfrm>
          <a:prstGeom prst="rect">
            <a:avLst/>
          </a:prstGeom>
        </p:spPr>
        <p:txBody>
          <a:bodyPr wrap="none">
            <a:spAutoFit/>
          </a:bodyPr>
          <a:lstStyle/>
          <a:p>
            <a:r>
              <a:rPr lang="en-US" sz="2400" dirty="0">
                <a:solidFill>
                  <a:srgbClr val="FF0000"/>
                </a:solidFill>
                <a:latin typeface="+mn-lt"/>
              </a:rPr>
              <a:t>Mean Squared Error (MSE)</a:t>
            </a:r>
          </a:p>
        </p:txBody>
      </p:sp>
    </p:spTree>
    <p:extLst>
      <p:ext uri="{BB962C8B-B14F-4D97-AF65-F5344CB8AC3E}">
        <p14:creationId xmlns:p14="http://schemas.microsoft.com/office/powerpoint/2010/main" val="15108120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99928-C7C1-9847-8C61-B4461DB41FE5}"/>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10ACC0CE-D2FD-E447-BE0C-FD27EBC107E4}"/>
              </a:ext>
            </a:extLst>
          </p:cNvPr>
          <p:cNvSpPr>
            <a:spLocks noGrp="1"/>
          </p:cNvSpPr>
          <p:nvPr>
            <p:ph type="sldNum" sz="quarter" idx="12"/>
          </p:nvPr>
        </p:nvSpPr>
        <p:spPr/>
        <p:txBody>
          <a:bodyPr/>
          <a:lstStyle/>
          <a:p>
            <a:pPr>
              <a:defRPr/>
            </a:pPr>
            <a:fld id="{CCF77436-EC8C-4AA7-8F7E-35D67B363DD7}" type="slidenum">
              <a:rPr lang="en-US" smtClean="0"/>
              <a:pPr>
                <a:defRPr/>
              </a:pPr>
              <a:t>55</a:t>
            </a:fld>
            <a:endParaRPr lang="en-US" dirty="0"/>
          </a:p>
        </p:txBody>
      </p:sp>
      <p:pic>
        <p:nvPicPr>
          <p:cNvPr id="5" name="Picture 4">
            <a:extLst>
              <a:ext uri="{FF2B5EF4-FFF2-40B4-BE49-F238E27FC236}">
                <a16:creationId xmlns:a16="http://schemas.microsoft.com/office/drawing/2014/main" id="{E2D76C2D-EB88-C64C-A1B0-A45E6B787FD5}"/>
              </a:ext>
            </a:extLst>
          </p:cNvPr>
          <p:cNvPicPr>
            <a:picLocks noChangeAspect="1"/>
          </p:cNvPicPr>
          <p:nvPr/>
        </p:nvPicPr>
        <p:blipFill>
          <a:blip r:embed="rId2"/>
          <a:stretch>
            <a:fillRect/>
          </a:stretch>
        </p:blipFill>
        <p:spPr>
          <a:xfrm>
            <a:off x="3066027" y="1398495"/>
            <a:ext cx="5413624" cy="3840555"/>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E97EFD3-9C09-9740-9005-1EC09C077CDB}"/>
                  </a:ext>
                </a:extLst>
              </p:cNvPr>
              <p:cNvSpPr/>
              <p:nvPr/>
            </p:nvSpPr>
            <p:spPr>
              <a:xfrm>
                <a:off x="3940703" y="5573792"/>
                <a:ext cx="3664273" cy="954107"/>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𝑥</m:t>
                          </m:r>
                        </m:e>
                      </m:d>
                      <m:r>
                        <a:rPr lang="en-US" sz="2800" i="1">
                          <a:latin typeface="Cambria Math" panose="02040503050406030204" pitchFamily="18" charset="0"/>
                        </a:rPr>
                        <m:t>=0.232 </m:t>
                      </m:r>
                      <m:r>
                        <a:rPr lang="en-US" sz="2800" i="1">
                          <a:latin typeface="Cambria Math" panose="02040503050406030204" pitchFamily="18" charset="0"/>
                        </a:rPr>
                        <m:t>𝑥</m:t>
                      </m:r>
                      <m:r>
                        <a:rPr lang="en-US" sz="2800" i="1">
                          <a:latin typeface="Cambria Math" panose="02040503050406030204" pitchFamily="18" charset="0"/>
                        </a:rPr>
                        <m:t>+246</m:t>
                      </m:r>
                    </m:oMath>
                  </m:oMathPara>
                </a14:m>
                <a:endParaRPr lang="en-US" sz="280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h</m:t>
                      </m:r>
                      <m:d>
                        <m:dPr>
                          <m:ctrlPr>
                            <a:rPr lang="en-US" sz="2800" i="1">
                              <a:latin typeface="Cambria Math" panose="02040503050406030204" pitchFamily="18" charset="0"/>
                            </a:rPr>
                          </m:ctrlPr>
                        </m:dPr>
                        <m:e>
                          <m:r>
                            <a:rPr lang="en-US" sz="2800" i="1">
                              <a:latin typeface="Cambria Math" panose="02040503050406030204" pitchFamily="18" charset="0"/>
                            </a:rPr>
                            <m:t>2500</m:t>
                          </m:r>
                        </m:e>
                      </m:d>
                      <m:r>
                        <a:rPr lang="en-US" sz="2800" i="1">
                          <a:latin typeface="Cambria Math" panose="02040503050406030204" pitchFamily="18" charset="0"/>
                        </a:rPr>
                        <m:t>=826</m:t>
                      </m:r>
                    </m:oMath>
                  </m:oMathPara>
                </a14:m>
                <a:endParaRPr lang="en-US" sz="2800" i="1" dirty="0">
                  <a:latin typeface="Cambria Math" panose="02040503050406030204" pitchFamily="18" charset="0"/>
                </a:endParaRPr>
              </a:p>
            </p:txBody>
          </p:sp>
        </mc:Choice>
        <mc:Fallback xmlns="">
          <p:sp>
            <p:nvSpPr>
              <p:cNvPr id="6" name="Rectangle 5">
                <a:extLst>
                  <a:ext uri="{FF2B5EF4-FFF2-40B4-BE49-F238E27FC236}">
                    <a16:creationId xmlns:a16="http://schemas.microsoft.com/office/drawing/2014/main" id="{FE97EFD3-9C09-9740-9005-1EC09C077CDB}"/>
                  </a:ext>
                </a:extLst>
              </p:cNvPr>
              <p:cNvSpPr>
                <a:spLocks noRot="1" noChangeAspect="1" noMove="1" noResize="1" noEditPoints="1" noAdjustHandles="1" noChangeArrowheads="1" noChangeShapeType="1" noTextEdit="1"/>
              </p:cNvSpPr>
              <p:nvPr/>
            </p:nvSpPr>
            <p:spPr>
              <a:xfrm>
                <a:off x="3940703" y="5573792"/>
                <a:ext cx="3664273" cy="954107"/>
              </a:xfrm>
              <a:prstGeom prst="rect">
                <a:avLst/>
              </a:prstGeom>
              <a:blipFill>
                <a:blip r:embed="rId3"/>
                <a:stretch>
                  <a:fillRect l="-1034"/>
                </a:stretch>
              </a:blipFill>
            </p:spPr>
            <p:txBody>
              <a:bodyPr/>
              <a:lstStyle/>
              <a:p>
                <a:r>
                  <a:rPr lang="en-US">
                    <a:noFill/>
                  </a:rPr>
                  <a:t> </a:t>
                </a:r>
              </a:p>
            </p:txBody>
          </p:sp>
        </mc:Fallback>
      </mc:AlternateContent>
    </p:spTree>
    <p:extLst>
      <p:ext uri="{BB962C8B-B14F-4D97-AF65-F5344CB8AC3E}">
        <p14:creationId xmlns:p14="http://schemas.microsoft.com/office/powerpoint/2010/main" val="2719271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64163-C85F-7240-9CC0-63E46E753100}"/>
              </a:ext>
            </a:extLst>
          </p:cNvPr>
          <p:cNvSpPr>
            <a:spLocks noGrp="1"/>
          </p:cNvSpPr>
          <p:nvPr>
            <p:ph type="title"/>
          </p:nvPr>
        </p:nvSpPr>
        <p:spPr/>
        <p:txBody>
          <a:bodyPr/>
          <a:lstStyle/>
          <a:p>
            <a:r>
              <a:rPr lang="en-US" dirty="0"/>
              <a:t>Quiz</a:t>
            </a:r>
          </a:p>
        </p:txBody>
      </p:sp>
      <p:sp>
        <p:nvSpPr>
          <p:cNvPr id="4" name="Slide Number Placeholder 3">
            <a:extLst>
              <a:ext uri="{FF2B5EF4-FFF2-40B4-BE49-F238E27FC236}">
                <a16:creationId xmlns:a16="http://schemas.microsoft.com/office/drawing/2014/main" id="{10F414CE-2FF4-3A41-91F5-1E7CC53ECFB9}"/>
              </a:ext>
            </a:extLst>
          </p:cNvPr>
          <p:cNvSpPr>
            <a:spLocks noGrp="1"/>
          </p:cNvSpPr>
          <p:nvPr>
            <p:ph type="sldNum" sz="quarter" idx="12"/>
          </p:nvPr>
        </p:nvSpPr>
        <p:spPr/>
        <p:txBody>
          <a:bodyPr/>
          <a:lstStyle/>
          <a:p>
            <a:fld id="{CCF77436-EC8C-4AA7-8F7E-35D67B363DD7}" type="slidenum">
              <a:rPr lang="en-US" smtClean="0"/>
              <a:pPr/>
              <a:t>56</a:t>
            </a:fld>
            <a:endParaRPr lang="en-US" dirty="0"/>
          </a:p>
        </p:txBody>
      </p:sp>
      <p:graphicFrame>
        <p:nvGraphicFramePr>
          <p:cNvPr id="11" name="Table 10">
            <a:extLst>
              <a:ext uri="{FF2B5EF4-FFF2-40B4-BE49-F238E27FC236}">
                <a16:creationId xmlns:a16="http://schemas.microsoft.com/office/drawing/2014/main" id="{221B62A8-FF6D-AC44-A5E1-C2C987C36339}"/>
              </a:ext>
            </a:extLst>
          </p:cNvPr>
          <p:cNvGraphicFramePr>
            <a:graphicFrameLocks noGrp="1"/>
          </p:cNvGraphicFramePr>
          <p:nvPr>
            <p:extLst>
              <p:ext uri="{D42A27DB-BD31-4B8C-83A1-F6EECF244321}">
                <p14:modId xmlns:p14="http://schemas.microsoft.com/office/powerpoint/2010/main" val="3223043349"/>
              </p:ext>
            </p:extLst>
          </p:nvPr>
        </p:nvGraphicFramePr>
        <p:xfrm>
          <a:off x="1825842" y="1590444"/>
          <a:ext cx="1890300" cy="3108960"/>
        </p:xfrm>
        <a:graphic>
          <a:graphicData uri="http://schemas.openxmlformats.org/drawingml/2006/table">
            <a:tbl>
              <a:tblPr firstRow="1" bandRow="1">
                <a:tableStyleId>{10A1B5D5-9B99-4C35-A422-299274C87663}</a:tableStyleId>
              </a:tblPr>
              <a:tblGrid>
                <a:gridCol w="945150">
                  <a:extLst>
                    <a:ext uri="{9D8B030D-6E8A-4147-A177-3AD203B41FA5}">
                      <a16:colId xmlns:a16="http://schemas.microsoft.com/office/drawing/2014/main" val="66615512"/>
                    </a:ext>
                  </a:extLst>
                </a:gridCol>
                <a:gridCol w="945150">
                  <a:extLst>
                    <a:ext uri="{9D8B030D-6E8A-4147-A177-3AD203B41FA5}">
                      <a16:colId xmlns:a16="http://schemas.microsoft.com/office/drawing/2014/main" val="2318422567"/>
                    </a:ext>
                  </a:extLst>
                </a:gridCol>
              </a:tblGrid>
              <a:tr h="405503">
                <a:tc>
                  <a:txBody>
                    <a:bodyPr/>
                    <a:lstStyle/>
                    <a:p>
                      <a:r>
                        <a:rPr lang="en-US" sz="2800" dirty="0">
                          <a:latin typeface="Candara" panose="020E0502030303020204" pitchFamily="34" charset="0"/>
                        </a:rPr>
                        <a:t>x</a:t>
                      </a:r>
                    </a:p>
                  </a:txBody>
                  <a:tcPr/>
                </a:tc>
                <a:tc>
                  <a:txBody>
                    <a:bodyPr/>
                    <a:lstStyle/>
                    <a:p>
                      <a:r>
                        <a:rPr lang="en-US" sz="2800" dirty="0">
                          <a:latin typeface="Candara" panose="020E0502030303020204" pitchFamily="34" charset="0"/>
                        </a:rPr>
                        <a:t>y</a:t>
                      </a:r>
                    </a:p>
                  </a:txBody>
                  <a:tcPr/>
                </a:tc>
                <a:extLst>
                  <a:ext uri="{0D108BD9-81ED-4DB2-BD59-A6C34878D82A}">
                    <a16:rowId xmlns:a16="http://schemas.microsoft.com/office/drawing/2014/main" val="477956454"/>
                  </a:ext>
                </a:extLst>
              </a:tr>
              <a:tr h="405503">
                <a:tc>
                  <a:txBody>
                    <a:bodyPr/>
                    <a:lstStyle/>
                    <a:p>
                      <a:r>
                        <a:rPr lang="en-US" sz="2800" dirty="0">
                          <a:latin typeface="Candara" panose="020E0502030303020204" pitchFamily="34" charset="0"/>
                        </a:rPr>
                        <a:t>2</a:t>
                      </a:r>
                    </a:p>
                  </a:txBody>
                  <a:tcPr/>
                </a:tc>
                <a:tc>
                  <a:txBody>
                    <a:bodyPr/>
                    <a:lstStyle/>
                    <a:p>
                      <a:r>
                        <a:rPr lang="en-US" sz="2800" dirty="0">
                          <a:latin typeface="Candara" panose="020E0502030303020204" pitchFamily="34" charset="0"/>
                        </a:rPr>
                        <a:t>2</a:t>
                      </a:r>
                    </a:p>
                  </a:txBody>
                  <a:tcPr/>
                </a:tc>
                <a:extLst>
                  <a:ext uri="{0D108BD9-81ED-4DB2-BD59-A6C34878D82A}">
                    <a16:rowId xmlns:a16="http://schemas.microsoft.com/office/drawing/2014/main" val="110763152"/>
                  </a:ext>
                </a:extLst>
              </a:tr>
              <a:tr h="405503">
                <a:tc>
                  <a:txBody>
                    <a:bodyPr/>
                    <a:lstStyle/>
                    <a:p>
                      <a:r>
                        <a:rPr lang="en-US" sz="2800" dirty="0">
                          <a:latin typeface="Candara" panose="020E0502030303020204" pitchFamily="34" charset="0"/>
                        </a:rPr>
                        <a:t>4</a:t>
                      </a:r>
                    </a:p>
                  </a:txBody>
                  <a:tcPr/>
                </a:tc>
                <a:tc>
                  <a:txBody>
                    <a:bodyPr/>
                    <a:lstStyle/>
                    <a:p>
                      <a:r>
                        <a:rPr lang="en-US" sz="2800" dirty="0">
                          <a:latin typeface="Candara" panose="020E0502030303020204" pitchFamily="34" charset="0"/>
                        </a:rPr>
                        <a:t>5</a:t>
                      </a:r>
                    </a:p>
                  </a:txBody>
                  <a:tcPr/>
                </a:tc>
                <a:extLst>
                  <a:ext uri="{0D108BD9-81ED-4DB2-BD59-A6C34878D82A}">
                    <a16:rowId xmlns:a16="http://schemas.microsoft.com/office/drawing/2014/main" val="1062612655"/>
                  </a:ext>
                </a:extLst>
              </a:tr>
              <a:tr h="405503">
                <a:tc>
                  <a:txBody>
                    <a:bodyPr/>
                    <a:lstStyle/>
                    <a:p>
                      <a:r>
                        <a:rPr lang="en-US" sz="2800" dirty="0">
                          <a:latin typeface="Candara" panose="020E0502030303020204" pitchFamily="34" charset="0"/>
                        </a:rPr>
                        <a:t>6</a:t>
                      </a:r>
                    </a:p>
                  </a:txBody>
                  <a:tcPr/>
                </a:tc>
                <a:tc>
                  <a:txBody>
                    <a:bodyPr/>
                    <a:lstStyle/>
                    <a:p>
                      <a:r>
                        <a:rPr lang="en-US" sz="2800" dirty="0">
                          <a:latin typeface="Candara" panose="020E0502030303020204" pitchFamily="34" charset="0"/>
                        </a:rPr>
                        <a:t>5</a:t>
                      </a:r>
                    </a:p>
                  </a:txBody>
                  <a:tcPr/>
                </a:tc>
                <a:extLst>
                  <a:ext uri="{0D108BD9-81ED-4DB2-BD59-A6C34878D82A}">
                    <a16:rowId xmlns:a16="http://schemas.microsoft.com/office/drawing/2014/main" val="1534257992"/>
                  </a:ext>
                </a:extLst>
              </a:tr>
              <a:tr h="405503">
                <a:tc>
                  <a:txBody>
                    <a:bodyPr/>
                    <a:lstStyle/>
                    <a:p>
                      <a:r>
                        <a:rPr lang="en-US" sz="2800" dirty="0">
                          <a:latin typeface="Candara" panose="020E0502030303020204" pitchFamily="34" charset="0"/>
                        </a:rPr>
                        <a:t>8</a:t>
                      </a:r>
                    </a:p>
                  </a:txBody>
                  <a:tcPr/>
                </a:tc>
                <a:tc>
                  <a:txBody>
                    <a:bodyPr/>
                    <a:lstStyle/>
                    <a:p>
                      <a:r>
                        <a:rPr lang="en-US" sz="2800" dirty="0">
                          <a:latin typeface="Candara" panose="020E0502030303020204" pitchFamily="34" charset="0"/>
                        </a:rPr>
                        <a:t>8</a:t>
                      </a:r>
                    </a:p>
                  </a:txBody>
                  <a:tcPr/>
                </a:tc>
                <a:extLst>
                  <a:ext uri="{0D108BD9-81ED-4DB2-BD59-A6C34878D82A}">
                    <a16:rowId xmlns:a16="http://schemas.microsoft.com/office/drawing/2014/main" val="292325747"/>
                  </a:ext>
                </a:extLst>
              </a:tr>
              <a:tr h="405503">
                <a:tc>
                  <a:txBody>
                    <a:bodyPr/>
                    <a:lstStyle/>
                    <a:p>
                      <a:r>
                        <a:rPr lang="en-US" sz="2800" dirty="0">
                          <a:latin typeface="Candara" panose="020E0502030303020204" pitchFamily="34" charset="0"/>
                        </a:rPr>
                        <a:t>11</a:t>
                      </a:r>
                    </a:p>
                  </a:txBody>
                  <a:tcPr/>
                </a:tc>
                <a:tc>
                  <a:txBody>
                    <a:bodyPr/>
                    <a:lstStyle/>
                    <a:p>
                      <a:r>
                        <a:rPr lang="en-US" sz="2800" dirty="0">
                          <a:latin typeface="Candara" panose="020E0502030303020204" pitchFamily="34" charset="0"/>
                        </a:rPr>
                        <a:t>?</a:t>
                      </a:r>
                    </a:p>
                  </a:txBody>
                  <a:tcPr/>
                </a:tc>
                <a:extLst>
                  <a:ext uri="{0D108BD9-81ED-4DB2-BD59-A6C34878D82A}">
                    <a16:rowId xmlns:a16="http://schemas.microsoft.com/office/drawing/2014/main" val="3251668029"/>
                  </a:ext>
                </a:extLst>
              </a:tr>
            </a:tbl>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269D4E7B-CB20-8A40-B993-033E3EC8DB54}"/>
                  </a:ext>
                </a:extLst>
              </p:cNvPr>
              <p:cNvSpPr/>
              <p:nvPr/>
            </p:nvSpPr>
            <p:spPr>
              <a:xfrm>
                <a:off x="4609550" y="1590444"/>
                <a:ext cx="5118847" cy="1595886"/>
              </a:xfrm>
              <a:prstGeom prst="rect">
                <a:avLst/>
              </a:prstGeom>
            </p:spPr>
            <p:txBody>
              <a:bodyPr wrap="square">
                <a:spAutoFit/>
              </a:bodyPr>
              <a:lstStyle/>
              <a:p>
                <a:pPr lvl="1"/>
                <a14:m>
                  <m:oMathPara xmlns:m="http://schemas.openxmlformats.org/officeDocument/2006/math">
                    <m:oMathParaPr>
                      <m:jc m:val="left"/>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𝑁</m:t>
                          </m:r>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nary>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nary>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nary>
                        </m:num>
                        <m:den>
                          <m:r>
                            <a:rPr lang="en-US" sz="2400" i="1">
                              <a:latin typeface="Cambria Math" panose="02040503050406030204" pitchFamily="18" charset="0"/>
                            </a:rPr>
                            <m:t>𝑁</m:t>
                          </m:r>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Sup>
                                <m:sSubSupPr>
                                  <m:ctrlPr>
                                    <a:rPr lang="en-US" sz="2400" i="1">
                                      <a:latin typeface="Cambria Math" panose="02040503050406030204" pitchFamily="18" charset="0"/>
                                    </a:rPr>
                                  </m:ctrlPr>
                                </m:sSubSupPr>
                                <m:e>
                                  <m:r>
                                    <a:rPr lang="en-US" sz="2400" i="1">
                                      <a:latin typeface="Cambria Math" panose="02040503050406030204" pitchFamily="18" charset="0"/>
                                    </a:rPr>
                                    <m:t>𝑥</m:t>
                                  </m:r>
                                </m:e>
                                <m:sub>
                                  <m:r>
                                    <a:rPr lang="en-US" sz="2400" i="1">
                                      <a:latin typeface="Cambria Math" panose="02040503050406030204" pitchFamily="18" charset="0"/>
                                    </a:rPr>
                                    <m:t>𝑛</m:t>
                                  </m:r>
                                </m:sub>
                                <m:sup>
                                  <m:r>
                                    <a:rPr lang="en-US" sz="2400" i="1">
                                      <a:latin typeface="Cambria Math" panose="02040503050406030204" pitchFamily="18" charset="0"/>
                                    </a:rPr>
                                    <m:t>2</m:t>
                                  </m:r>
                                </m:sup>
                              </m:sSubSup>
                            </m:e>
                          </m:nary>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nary>
                              <m:r>
                                <a:rPr lang="en-US" sz="2400" i="1">
                                  <a:latin typeface="Cambria Math" panose="02040503050406030204" pitchFamily="18" charset="0"/>
                                </a:rPr>
                                <m:t>)</m:t>
                              </m:r>
                            </m:e>
                            <m:sup>
                              <m:r>
                                <a:rPr lang="en-US" sz="2400" i="1">
                                  <a:latin typeface="Cambria Math" panose="02040503050406030204" pitchFamily="18" charset="0"/>
                                </a:rPr>
                                <m:t>2</m:t>
                              </m:r>
                            </m:sup>
                          </m:sSup>
                        </m:den>
                      </m:f>
                    </m:oMath>
                  </m:oMathPara>
                </a14:m>
                <a:endParaRPr lang="en-US" sz="2400" dirty="0">
                  <a:latin typeface="Candara" panose="020E0502030303020204" pitchFamily="34" charset="0"/>
                </a:endParaRPr>
              </a:p>
              <a:p>
                <a:pPr lvl="1"/>
                <a14:m>
                  <m:oMathPara xmlns:m="http://schemas.openxmlformats.org/officeDocument/2006/math">
                    <m:oMathParaPr>
                      <m:jc m:val="left"/>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0</m:t>
                          </m:r>
                        </m:sub>
                        <m:sup>
                          <m:r>
                            <a:rPr lang="en-US" sz="2400" i="1">
                              <a:latin typeface="Cambria Math" panose="02040503050406030204" pitchFamily="18" charset="0"/>
                            </a:rPr>
                            <m:t>∗</m:t>
                          </m:r>
                        </m:sup>
                      </m:sSubSup>
                      <m:r>
                        <a:rPr lang="en-US" sz="2400" i="1">
                          <a:latin typeface="Cambria Math" panose="02040503050406030204" pitchFamily="18" charset="0"/>
                        </a:rPr>
                        <m:t>=</m:t>
                      </m:r>
                      <m:f>
                        <m:fPr>
                          <m:ctrlPr>
                            <a:rPr lang="en-US" sz="2400" i="1">
                              <a:latin typeface="Cambria Math" panose="02040503050406030204" pitchFamily="18" charset="0"/>
                            </a:rPr>
                          </m:ctrlPr>
                        </m:fPr>
                        <m:num>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nary>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nary>
                            <m:naryPr>
                              <m:chr m:val="∑"/>
                              <m:limLoc m:val="subSup"/>
                              <m:supHide m:val="on"/>
                              <m:ctrlPr>
                                <a:rPr lang="en-US" sz="2400" i="1">
                                  <a:latin typeface="Cambria Math" panose="02040503050406030204" pitchFamily="18" charset="0"/>
                                </a:rPr>
                              </m:ctrlPr>
                            </m:naryPr>
                            <m:sub>
                              <m:r>
                                <m:rPr>
                                  <m:brk m:alnAt="9"/>
                                </m:rPr>
                                <a:rPr lang="en-US" sz="2400" i="1">
                                  <a:latin typeface="Cambria Math" panose="02040503050406030204" pitchFamily="18" charset="0"/>
                                </a:rPr>
                                <m:t>𝑛</m:t>
                              </m:r>
                            </m:sub>
                            <m:sup/>
                            <m:e>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nary>
                        </m:num>
                        <m:den>
                          <m:r>
                            <a:rPr lang="en-US" sz="2400" i="1">
                              <a:latin typeface="Cambria Math" panose="02040503050406030204" pitchFamily="18" charset="0"/>
                            </a:rPr>
                            <m:t>𝑁</m:t>
                          </m:r>
                        </m:den>
                      </m:f>
                    </m:oMath>
                  </m:oMathPara>
                </a14:m>
                <a:endParaRPr lang="en-US" sz="2400" dirty="0">
                  <a:latin typeface="Candara" panose="020E0502030303020204" pitchFamily="34" charset="0"/>
                </a:endParaRPr>
              </a:p>
            </p:txBody>
          </p:sp>
        </mc:Choice>
        <mc:Fallback xmlns="">
          <p:sp>
            <p:nvSpPr>
              <p:cNvPr id="12" name="Rectangle 11">
                <a:extLst>
                  <a:ext uri="{FF2B5EF4-FFF2-40B4-BE49-F238E27FC236}">
                    <a16:creationId xmlns:a16="http://schemas.microsoft.com/office/drawing/2014/main" id="{269D4E7B-CB20-8A40-B993-033E3EC8DB54}"/>
                  </a:ext>
                </a:extLst>
              </p:cNvPr>
              <p:cNvSpPr>
                <a:spLocks noRot="1" noChangeAspect="1" noMove="1" noResize="1" noEditPoints="1" noAdjustHandles="1" noChangeArrowheads="1" noChangeShapeType="1" noTextEdit="1"/>
              </p:cNvSpPr>
              <p:nvPr/>
            </p:nvSpPr>
            <p:spPr>
              <a:xfrm>
                <a:off x="4609550" y="1590444"/>
                <a:ext cx="5118847" cy="1595886"/>
              </a:xfrm>
              <a:prstGeom prst="rect">
                <a:avLst/>
              </a:prstGeom>
              <a:blipFill>
                <a:blip r:embed="rId4"/>
                <a:stretch>
                  <a:fillRect t="-38583" b="-32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17EB7137-C85C-A54D-B905-825638B4670E}"/>
                  </a:ext>
                </a:extLst>
              </p:cNvPr>
              <p:cNvSpPr/>
              <p:nvPr/>
            </p:nvSpPr>
            <p:spPr>
              <a:xfrm>
                <a:off x="5140900" y="4055053"/>
                <a:ext cx="2308412" cy="954107"/>
              </a:xfrm>
              <a:prstGeom prst="rect">
                <a:avLst/>
              </a:prstGeom>
            </p:spPr>
            <p:txBody>
              <a:bodyPr wrap="square">
                <a:spAutoFit/>
              </a:bodyPr>
              <a:lstStyle/>
              <a:p>
                <a:pPr lvl="1"/>
                <a14:m>
                  <m:oMathPara xmlns:m="http://schemas.openxmlformats.org/officeDocument/2006/math">
                    <m:oMathParaPr>
                      <m:jc m:val="left"/>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1</m:t>
                          </m:r>
                        </m:sub>
                        <m:sup>
                          <m:r>
                            <a:rPr lang="en-US" sz="2800" i="1">
                              <a:latin typeface="Cambria Math" panose="02040503050406030204" pitchFamily="18" charset="0"/>
                            </a:rPr>
                            <m:t>∗</m:t>
                          </m:r>
                        </m:sup>
                      </m:sSubSup>
                      <m:r>
                        <a:rPr lang="en-US" sz="2800" i="1">
                          <a:latin typeface="Cambria Math" panose="02040503050406030204" pitchFamily="18" charset="0"/>
                        </a:rPr>
                        <m:t>=0.9</m:t>
                      </m:r>
                    </m:oMath>
                  </m:oMathPara>
                </a14:m>
                <a:endParaRPr lang="en-US" sz="2800" dirty="0">
                  <a:latin typeface="Candara" panose="020E0502030303020204" pitchFamily="34" charset="0"/>
                </a:endParaRPr>
              </a:p>
              <a:p>
                <a:pPr lvl="1"/>
                <a14:m>
                  <m:oMathPara xmlns:m="http://schemas.openxmlformats.org/officeDocument/2006/math">
                    <m:oMathParaPr>
                      <m:jc m:val="left"/>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0</m:t>
                          </m:r>
                        </m:sub>
                        <m:sup>
                          <m:r>
                            <a:rPr lang="en-US" sz="2800" i="1">
                              <a:latin typeface="Cambria Math" panose="02040503050406030204" pitchFamily="18" charset="0"/>
                            </a:rPr>
                            <m:t>∗</m:t>
                          </m:r>
                        </m:sup>
                      </m:sSubSup>
                      <m:r>
                        <a:rPr lang="en-US" sz="2800" i="1">
                          <a:latin typeface="Cambria Math" panose="02040503050406030204" pitchFamily="18" charset="0"/>
                        </a:rPr>
                        <m:t>=0.5</m:t>
                      </m:r>
                    </m:oMath>
                  </m:oMathPara>
                </a14:m>
                <a:endParaRPr lang="en-US" sz="2800" dirty="0">
                  <a:latin typeface="Candara" panose="020E0502030303020204" pitchFamily="34" charset="0"/>
                </a:endParaRPr>
              </a:p>
            </p:txBody>
          </p:sp>
        </mc:Choice>
        <mc:Fallback xmlns="">
          <p:sp>
            <p:nvSpPr>
              <p:cNvPr id="15" name="Rectangle 14">
                <a:extLst>
                  <a:ext uri="{FF2B5EF4-FFF2-40B4-BE49-F238E27FC236}">
                    <a16:creationId xmlns:a16="http://schemas.microsoft.com/office/drawing/2014/main" id="{17EB7137-C85C-A54D-B905-825638B4670E}"/>
                  </a:ext>
                </a:extLst>
              </p:cNvPr>
              <p:cNvSpPr>
                <a:spLocks noRot="1" noChangeAspect="1" noMove="1" noResize="1" noEditPoints="1" noAdjustHandles="1" noChangeArrowheads="1" noChangeShapeType="1" noTextEdit="1"/>
              </p:cNvSpPr>
              <p:nvPr/>
            </p:nvSpPr>
            <p:spPr>
              <a:xfrm>
                <a:off x="5140900" y="4055053"/>
                <a:ext cx="2308412" cy="954107"/>
              </a:xfrm>
              <a:prstGeom prst="rect">
                <a:avLst/>
              </a:prstGeom>
              <a:blipFill>
                <a:blip r:embed="rId5"/>
                <a:stretch>
                  <a:fillRect b="-1316"/>
                </a:stretch>
              </a:blipFill>
            </p:spPr>
            <p:txBody>
              <a:bodyPr/>
              <a:lstStyle/>
              <a:p>
                <a:r>
                  <a:rPr lang="en-US">
                    <a:noFill/>
                  </a:rPr>
                  <a:t> </a:t>
                </a:r>
              </a:p>
            </p:txBody>
          </p:sp>
        </mc:Fallback>
      </mc:AlternateContent>
      <p:sp>
        <p:nvSpPr>
          <p:cNvPr id="3" name="Rectangle 2">
            <a:extLst>
              <a:ext uri="{FF2B5EF4-FFF2-40B4-BE49-F238E27FC236}">
                <a16:creationId xmlns:a16="http://schemas.microsoft.com/office/drawing/2014/main" id="{2C3B26C6-36A1-4D3E-B88B-750E26264CA3}"/>
              </a:ext>
            </a:extLst>
          </p:cNvPr>
          <p:cNvSpPr/>
          <p:nvPr/>
        </p:nvSpPr>
        <p:spPr>
          <a:xfrm>
            <a:off x="3797796" y="4171473"/>
            <a:ext cx="811754" cy="430887"/>
          </a:xfrm>
          <a:prstGeom prst="rect">
            <a:avLst/>
          </a:prstGeom>
          <a:noFill/>
        </p:spPr>
        <p:txBody>
          <a:bodyPr wrap="square" tIns="0" bIns="0">
            <a:spAutoFit/>
          </a:bodyPr>
          <a:lstStyle/>
          <a:p>
            <a:r>
              <a:rPr lang="en-US" sz="2800" dirty="0">
                <a:latin typeface="Candara" panose="020E0502030303020204" pitchFamily="34" charset="0"/>
              </a:rPr>
              <a:t>10.4</a:t>
            </a:r>
          </a:p>
        </p:txBody>
      </p:sp>
    </p:spTree>
    <p:extLst>
      <p:ext uri="{BB962C8B-B14F-4D97-AF65-F5344CB8AC3E}">
        <p14:creationId xmlns:p14="http://schemas.microsoft.com/office/powerpoint/2010/main" val="63716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70C07D2-9CA8-264C-9DC9-056D1904CD2E}"/>
              </a:ext>
            </a:extLst>
          </p:cNvPr>
          <p:cNvSpPr>
            <a:spLocks noGrp="1"/>
          </p:cNvSpPr>
          <p:nvPr>
            <p:ph type="title"/>
          </p:nvPr>
        </p:nvSpPr>
        <p:spPr/>
        <p:txBody>
          <a:bodyPr/>
          <a:lstStyle/>
          <a:p>
            <a:r>
              <a:rPr lang="en-US" dirty="0"/>
              <a:t>Multivariate Linear Regression</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0C90991D-878C-C444-B388-B6621EEABF7F}"/>
                  </a:ext>
                </a:extLst>
              </p:cNvPr>
              <p:cNvSpPr>
                <a:spLocks noGrp="1"/>
              </p:cNvSpPr>
              <p:nvPr>
                <p:ph idx="1"/>
              </p:nvPr>
            </p:nvSpPr>
            <p:spPr/>
            <p:txBody>
              <a:bodyPr>
                <a:normAutofit fontScale="92500" lnSpcReduction="20000"/>
              </a:bodyPr>
              <a:lstStyle/>
              <a:p>
                <a:r>
                  <a:rPr lang="en-US" dirty="0"/>
                  <a:t>Data (</a:t>
                </a:r>
                <a:r>
                  <a:rPr lang="en-US" b="1" dirty="0"/>
                  <a:t>x</a:t>
                </a:r>
                <a:r>
                  <a:rPr lang="en-US" dirty="0"/>
                  <a:t>, y): (</a:t>
                </a:r>
                <a:r>
                  <a:rPr lang="en-US" b="1" dirty="0"/>
                  <a:t>x</a:t>
                </a:r>
                <a:r>
                  <a:rPr lang="en-US" baseline="-25000" dirty="0"/>
                  <a:t>1</a:t>
                </a:r>
                <a:r>
                  <a:rPr lang="en-US" dirty="0"/>
                  <a:t>, y</a:t>
                </a:r>
                <a:r>
                  <a:rPr lang="en-US" baseline="-25000" dirty="0"/>
                  <a:t>1</a:t>
                </a:r>
                <a:r>
                  <a:rPr lang="en-US" dirty="0"/>
                  <a:t>), …, (</a:t>
                </a:r>
                <a:r>
                  <a:rPr lang="en-US" b="1" dirty="0" err="1"/>
                  <a:t>x</a:t>
                </a:r>
                <a:r>
                  <a:rPr lang="en-US" baseline="-25000" dirty="0" err="1"/>
                  <a:t>N</a:t>
                </a:r>
                <a:r>
                  <a:rPr lang="en-US" dirty="0"/>
                  <a:t>, </a:t>
                </a:r>
                <a:r>
                  <a:rPr lang="en-US" dirty="0" err="1"/>
                  <a:t>y</a:t>
                </a:r>
                <a:r>
                  <a:rPr lang="en-US" baseline="-25000" dirty="0" err="1"/>
                  <a:t>N</a:t>
                </a:r>
                <a:r>
                  <a:rPr lang="en-US" dirty="0"/>
                  <a:t>)</a:t>
                </a:r>
                <a:endParaRPr lang="en-US" baseline="-25000" dirty="0"/>
              </a:p>
              <a:p>
                <a:r>
                  <a:rPr lang="en-US" dirty="0"/>
                  <a:t>Linear function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endParaRPr lang="en-US" dirty="0"/>
              </a:p>
              <a:p>
                <a:r>
                  <a:rPr lang="en-US" dirty="0"/>
                  <a:t>Minimize loss </a:t>
                </a:r>
                <a14:m>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𝑛</m:t>
                        </m:r>
                      </m:sub>
                      <m:sup/>
                      <m:e>
                        <m:sSup>
                          <m:sSupPr>
                            <m:ctrlPr>
                              <a:rPr lang="en-US" b="0" i="1" smtClean="0">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b="0" i="1" smtClean="0">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r>
                              <a:rPr lang="en-US" i="1">
                                <a:latin typeface="Cambria Math" panose="02040503050406030204" pitchFamily="18" charset="0"/>
                              </a:rPr>
                              <m:t>)</m:t>
                            </m:r>
                            <m:r>
                              <a:rPr lang="en-US" b="0" i="1" smtClean="0">
                                <a:latin typeface="Cambria Math" panose="02040503050406030204" pitchFamily="18" charset="0"/>
                              </a:rPr>
                              <m:t>)</m:t>
                            </m:r>
                          </m:e>
                          <m:sup>
                            <m:r>
                              <a:rPr lang="en-US" b="0" i="1" smtClean="0">
                                <a:latin typeface="Cambria Math" panose="02040503050406030204" pitchFamily="18" charset="0"/>
                              </a:rPr>
                              <m:t>2</m:t>
                            </m:r>
                          </m:sup>
                        </m:sSup>
                      </m:e>
                    </m:nary>
                  </m:oMath>
                </a14:m>
                <a:endParaRPr lang="en-US" dirty="0"/>
              </a:p>
              <a:p>
                <a:r>
                  <a:rPr lang="en-US" dirty="0"/>
                  <a:t>Set partial derivatives as 0:</a:t>
                </a:r>
              </a:p>
              <a:p>
                <a:pPr lvl="1"/>
                <a14:m>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en-US" b="0" i="1" smtClean="0">
                            <a:latin typeface="Cambria Math" panose="02040503050406030204" pitchFamily="18" charset="0"/>
                          </a:rPr>
                          <m:t>𝐿</m:t>
                        </m:r>
                      </m:num>
                      <m:den>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𝑖</m:t>
                            </m:r>
                          </m:sub>
                        </m:sSub>
                      </m:den>
                    </m:f>
                    <m:r>
                      <a:rPr lang="en-US" i="1">
                        <a:latin typeface="Cambria Math" panose="02040503050406030204" pitchFamily="18" charset="0"/>
                      </a:rPr>
                      <m:t>=</m:t>
                    </m:r>
                    <m:r>
                      <a:rPr lang="en-US" b="0" i="1" smtClean="0">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e>
                    </m:nary>
                    <m:r>
                      <a:rPr lang="en-US" b="0" i="1" smtClean="0">
                        <a:latin typeface="Cambria Math" panose="02040503050406030204" pitchFamily="18" charset="0"/>
                      </a:rPr>
                      <m:t>=0</m:t>
                    </m:r>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b="0" i="1" smtClean="0">
                                <a:latin typeface="Cambria Math" panose="02040503050406030204" pitchFamily="18" charset="0"/>
                              </a:rPr>
                              <m:t>0</m:t>
                            </m:r>
                          </m:sub>
                        </m:sSub>
                      </m:den>
                    </m:f>
                    <m:r>
                      <a:rPr lang="en-US" i="1">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b="0" i="1" smtClean="0">
                            <a:latin typeface="Cambria Math" panose="02040503050406030204" pitchFamily="18" charset="0"/>
                          </a:rPr>
                          <m:t>)</m:t>
                        </m:r>
                      </m:e>
                    </m:nary>
                    <m:r>
                      <a:rPr lang="en-US" b="0" i="1" smtClean="0">
                        <a:latin typeface="Cambria Math" panose="02040503050406030204" pitchFamily="18" charset="0"/>
                      </a:rPr>
                      <m:t>=0</m:t>
                    </m:r>
                  </m:oMath>
                </a14:m>
                <a:endParaRPr lang="en-US" dirty="0"/>
              </a:p>
              <a:p>
                <a:r>
                  <a:rPr lang="en-US" dirty="0"/>
                  <a:t>Optimal solution </a:t>
                </a:r>
              </a:p>
              <a:p>
                <a:pPr lvl="1"/>
                <a:r>
                  <a:rPr lang="en-US" b="1" dirty="0"/>
                  <a:t>X</a:t>
                </a:r>
                <a:r>
                  <a:rPr lang="en-US" dirty="0"/>
                  <a:t> = (</a:t>
                </a:r>
                <a:r>
                  <a:rPr lang="en-US" b="1" dirty="0"/>
                  <a:t>x</a:t>
                </a:r>
                <a:r>
                  <a:rPr lang="en-US" baseline="-25000" dirty="0"/>
                  <a:t>1</a:t>
                </a:r>
                <a:r>
                  <a:rPr lang="en-US" dirty="0"/>
                  <a:t>, …, </a:t>
                </a:r>
                <a:r>
                  <a:rPr lang="en-US" b="1" dirty="0" err="1"/>
                  <a:t>x</a:t>
                </a:r>
                <a:r>
                  <a:rPr lang="en-US" baseline="-25000" dirty="0" err="1"/>
                  <a:t>N</a:t>
                </a:r>
                <a:r>
                  <a:rPr lang="en-US" dirty="0"/>
                  <a:t>),</a:t>
                </a:r>
                <a:r>
                  <a:rPr lang="en-US" b="1" dirty="0"/>
                  <a:t> </a:t>
                </a:r>
                <a14:m>
                  <m:oMath xmlns:m="http://schemas.openxmlformats.org/officeDocument/2006/math">
                    <m:r>
                      <a:rPr lang="en-US" b="1" i="0" smtClean="0">
                        <a:latin typeface="Cambria Math" panose="02040503050406030204" pitchFamily="18" charset="0"/>
                      </a:rPr>
                      <m:t>𝐲</m:t>
                    </m:r>
                    <m:r>
                      <a:rPr lang="en-US" b="1" i="0" smtClean="0">
                        <a:latin typeface="Cambria Math" panose="02040503050406030204" pitchFamily="18" charset="0"/>
                      </a:rPr>
                      <m:t>=</m:t>
                    </m:r>
                    <m:sSup>
                      <m:sSupPr>
                        <m:ctrlPr>
                          <a:rPr lang="en-US" i="1">
                            <a:latin typeface="Cambria Math" panose="02040503050406030204" pitchFamily="18" charset="0"/>
                          </a:rPr>
                        </m:ctrlPr>
                      </m:sSupPr>
                      <m:e>
                        <m:r>
                          <m:rPr>
                            <m:nor/>
                          </m:rPr>
                          <a:rPr lang="en-US" dirty="0"/>
                          <m:t>(</m:t>
                        </m:r>
                        <m:r>
                          <m:rPr>
                            <m:nor/>
                          </m:rPr>
                          <a:rPr lang="en-US" dirty="0"/>
                          <m:t>y</m:t>
                        </m:r>
                        <m:r>
                          <m:rPr>
                            <m:nor/>
                          </m:rPr>
                          <a:rPr lang="en-US" baseline="-25000" dirty="0"/>
                          <m:t>1</m:t>
                        </m:r>
                        <m:r>
                          <m:rPr>
                            <m:nor/>
                          </m:rPr>
                          <a:rPr lang="en-US" dirty="0"/>
                          <m:t>, …, </m:t>
                        </m:r>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𝑦</m:t>
                            </m:r>
                          </m:e>
                          <m:sub>
                            <m:r>
                              <a:rPr lang="en-US" b="0" i="1" dirty="0" smtClean="0">
                                <a:latin typeface="Cambria Math" panose="02040503050406030204" pitchFamily="18" charset="0"/>
                              </a:rPr>
                              <m:t>𝑁</m:t>
                            </m:r>
                          </m:sub>
                        </m:sSub>
                        <m:r>
                          <m:rPr>
                            <m:nor/>
                          </m:rPr>
                          <a:rPr lang="en-US" dirty="0"/>
                          <m:t>) </m:t>
                        </m:r>
                      </m:e>
                      <m:sup>
                        <m:r>
                          <m:rPr>
                            <m:sty m:val="p"/>
                          </m:rPr>
                          <a:rPr lang="en-US" i="0">
                            <a:latin typeface="Cambria Math" panose="02040503050406030204" pitchFamily="18" charset="0"/>
                          </a:rPr>
                          <m:t>T</m:t>
                        </m:r>
                      </m:sup>
                    </m:sSup>
                    <m:r>
                      <a:rPr lang="en-US" i="0">
                        <a:latin typeface="Cambria Math" panose="02040503050406030204" pitchFamily="18" charset="0"/>
                      </a:rPr>
                      <m:t> </m:t>
                    </m:r>
                  </m:oMath>
                </a14:m>
                <a:endParaRPr lang="en-US" dirty="0">
                  <a:latin typeface="Cambria Math" panose="02040503050406030204" pitchFamily="18" charset="0"/>
                </a:endParaRPr>
              </a:p>
              <a:p>
                <a:pPr lvl="1"/>
                <a14:m>
                  <m:oMath xmlns:m="http://schemas.openxmlformats.org/officeDocument/2006/math">
                    <m:sSup>
                      <m:sSupPr>
                        <m:ctrlPr>
                          <a:rPr lang="en-US" i="1" smtClean="0">
                            <a:latin typeface="Cambria Math" panose="02040503050406030204" pitchFamily="18" charset="0"/>
                          </a:rPr>
                        </m:ctrlPr>
                      </m:sSupPr>
                      <m:e>
                        <m:r>
                          <a:rPr lang="en-US" b="1" i="0" smtClean="0">
                            <a:latin typeface="Cambria Math" panose="02040503050406030204" pitchFamily="18" charset="0"/>
                          </a:rPr>
                          <m:t>𝐰</m:t>
                        </m:r>
                      </m:e>
                      <m:sup>
                        <m:r>
                          <a:rPr lang="en-US" b="0" i="0" smtClean="0">
                            <a:latin typeface="Cambria Math" panose="02040503050406030204" pitchFamily="18" charset="0"/>
                          </a:rPr>
                          <m:t>∗</m:t>
                        </m:r>
                      </m:sup>
                    </m:sSup>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0" i="0" smtClean="0">
                            <a:latin typeface="Cambria Math" panose="02040503050406030204" pitchFamily="18" charset="0"/>
                          </a:rPr>
                          <m:t>(</m:t>
                        </m:r>
                        <m:sSup>
                          <m:sSupPr>
                            <m:ctrlPr>
                              <a:rPr lang="en-US" b="0" i="1" smtClean="0">
                                <a:latin typeface="Cambria Math" panose="02040503050406030204" pitchFamily="18" charset="0"/>
                              </a:rPr>
                            </m:ctrlPr>
                          </m:sSupPr>
                          <m:e>
                            <m:r>
                              <a:rPr lang="en-US" b="1" i="0" smtClean="0">
                                <a:latin typeface="Cambria Math" panose="02040503050406030204" pitchFamily="18" charset="0"/>
                              </a:rPr>
                              <m:t>𝐗</m:t>
                            </m:r>
                          </m:e>
                          <m:sup>
                            <m:r>
                              <m:rPr>
                                <m:sty m:val="p"/>
                              </m:rPr>
                              <a:rPr lang="en-US" b="0" i="0" smtClean="0">
                                <a:latin typeface="Cambria Math" panose="02040503050406030204" pitchFamily="18" charset="0"/>
                              </a:rPr>
                              <m:t>T</m:t>
                            </m:r>
                          </m:sup>
                        </m:sSup>
                        <m:r>
                          <a:rPr lang="en-US" b="1" i="0" smtClean="0">
                            <a:latin typeface="Cambria Math" panose="02040503050406030204" pitchFamily="18" charset="0"/>
                          </a:rPr>
                          <m:t>𝐗</m:t>
                        </m:r>
                        <m:r>
                          <a:rPr lang="en-US" b="0" i="0" smtClean="0">
                            <a:latin typeface="Cambria Math" panose="02040503050406030204" pitchFamily="18" charset="0"/>
                          </a:rPr>
                          <m:t>)</m:t>
                        </m:r>
                      </m:e>
                      <m:sup>
                        <m:r>
                          <a:rPr lang="en-US" b="0" i="0" smtClean="0">
                            <a:latin typeface="Cambria Math" panose="02040503050406030204" pitchFamily="18" charset="0"/>
                          </a:rPr>
                          <m:t>−1</m:t>
                        </m:r>
                      </m:sup>
                    </m:sSup>
                    <m:sSup>
                      <m:sSupPr>
                        <m:ctrlPr>
                          <a:rPr lang="en-US" i="1">
                            <a:latin typeface="Cambria Math" panose="02040503050406030204" pitchFamily="18" charset="0"/>
                          </a:rPr>
                        </m:ctrlPr>
                      </m:sSupPr>
                      <m:e>
                        <m:r>
                          <a:rPr lang="en-US" b="1" i="0">
                            <a:latin typeface="Cambria Math" panose="02040503050406030204" pitchFamily="18" charset="0"/>
                          </a:rPr>
                          <m:t>𝐗</m:t>
                        </m:r>
                      </m:e>
                      <m:sup>
                        <m:r>
                          <m:rPr>
                            <m:sty m:val="p"/>
                          </m:rPr>
                          <a:rPr lang="en-US" i="0">
                            <a:latin typeface="Cambria Math" panose="02040503050406030204" pitchFamily="18" charset="0"/>
                          </a:rPr>
                          <m:t>T</m:t>
                        </m:r>
                      </m:sup>
                    </m:sSup>
                    <m:r>
                      <a:rPr lang="en-US" b="1" i="0" smtClean="0">
                        <a:latin typeface="Cambria Math" panose="02040503050406030204" pitchFamily="18" charset="0"/>
                      </a:rPr>
                      <m:t>𝐲</m:t>
                    </m:r>
                  </m:oMath>
                </a14:m>
                <a:endParaRPr lang="en-US" b="1" dirty="0"/>
              </a:p>
            </p:txBody>
          </p:sp>
        </mc:Choice>
        <mc:Fallback>
          <p:sp>
            <p:nvSpPr>
              <p:cNvPr id="7" name="Content Placeholder 6">
                <a:extLst>
                  <a:ext uri="{FF2B5EF4-FFF2-40B4-BE49-F238E27FC236}">
                    <a16:creationId xmlns:a16="http://schemas.microsoft.com/office/drawing/2014/main" id="{0C90991D-878C-C444-B388-B6621EEABF7F}"/>
                  </a:ext>
                </a:extLst>
              </p:cNvPr>
              <p:cNvSpPr>
                <a:spLocks noGrp="1" noRot="1" noChangeAspect="1" noMove="1" noResize="1" noEditPoints="1" noAdjustHandles="1" noChangeArrowheads="1" noChangeShapeType="1" noTextEdit="1"/>
              </p:cNvSpPr>
              <p:nvPr>
                <p:ph idx="1"/>
              </p:nvPr>
            </p:nvSpPr>
            <p:spPr>
              <a:blipFill>
                <a:blip r:embed="rId3"/>
                <a:stretch>
                  <a:fillRect l="-1333" t="-205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B47C2828-87D0-DA45-9612-AE3F57168C19}"/>
              </a:ext>
            </a:extLst>
          </p:cNvPr>
          <p:cNvSpPr>
            <a:spLocks noGrp="1"/>
          </p:cNvSpPr>
          <p:nvPr>
            <p:ph type="sldNum" sz="quarter" idx="12"/>
          </p:nvPr>
        </p:nvSpPr>
        <p:spPr/>
        <p:txBody>
          <a:bodyPr/>
          <a:lstStyle/>
          <a:p>
            <a:pPr>
              <a:defRPr/>
            </a:pPr>
            <a:fld id="{59691F2A-7CE9-4380-9B83-8F8761DC27C0}" type="slidenum">
              <a:rPr lang="en-US" smtClean="0"/>
              <a:pPr>
                <a:defRPr/>
              </a:pPr>
              <a:t>57</a:t>
            </a:fld>
            <a:endParaRPr lang="en-US" dirty="0"/>
          </a:p>
        </p:txBody>
      </p:sp>
    </p:spTree>
    <p:extLst>
      <p:ext uri="{BB962C8B-B14F-4D97-AF65-F5344CB8AC3E}">
        <p14:creationId xmlns:p14="http://schemas.microsoft.com/office/powerpoint/2010/main" val="3292609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2F3F-C6AA-CE42-8ADC-7F5008A9AA66}"/>
              </a:ext>
            </a:extLst>
          </p:cNvPr>
          <p:cNvSpPr>
            <a:spLocks noGrp="1"/>
          </p:cNvSpPr>
          <p:nvPr>
            <p:ph type="title"/>
          </p:nvPr>
        </p:nvSpPr>
        <p:spPr/>
        <p:txBody>
          <a:bodyPr/>
          <a:lstStyle/>
          <a:p>
            <a:r>
              <a:rPr lang="en-US" dirty="0"/>
              <a:t>Overfitting Prevention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EF857-D362-A849-813D-2950D0CED53F}"/>
                  </a:ext>
                </a:extLst>
              </p:cNvPr>
              <p:cNvSpPr>
                <a:spLocks noGrp="1"/>
              </p:cNvSpPr>
              <p:nvPr>
                <p:ph idx="1"/>
              </p:nvPr>
            </p:nvSpPr>
            <p:spPr/>
            <p:txBody>
              <a:bodyPr/>
              <a:lstStyle/>
              <a:p>
                <a:r>
                  <a:rPr lang="en-US" dirty="0"/>
                  <a:t>With multivariate linear regression it is possible that some dimension that is actually irrelevant appears by chance to be useful.</a:t>
                </a:r>
              </a:p>
              <a:p>
                <a:r>
                  <a:rPr lang="en-US" dirty="0"/>
                  <a:t>Regularization with L</a:t>
                </a:r>
                <a:r>
                  <a:rPr lang="en-US" baseline="-25000" dirty="0"/>
                  <a:t>1</a:t>
                </a:r>
                <a:r>
                  <a:rPr lang="en-US" dirty="0"/>
                  <a:t>/L</a:t>
                </a:r>
                <a:r>
                  <a:rPr lang="en-US" baseline="-25000" dirty="0"/>
                  <a:t>2</a:t>
                </a:r>
                <a:r>
                  <a:rPr lang="en-US" dirty="0"/>
                  <a:t> norm (sparse model):</a:t>
                </a:r>
              </a:p>
              <a:p>
                <a:pPr lvl="1"/>
                <a14:m>
                  <m:oMath xmlns:m="http://schemas.openxmlformats.org/officeDocument/2006/math">
                    <m:r>
                      <a:rPr lang="en-US" i="1">
                        <a:latin typeface="Cambria Math" panose="02040503050406030204" pitchFamily="18" charset="0"/>
                      </a:rPr>
                      <m:t>𝐿</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rPr>
                      <m:t>+</m:t>
                    </m:r>
                    <m:f>
                      <m:fPr>
                        <m:ctrlPr>
                          <a:rPr lang="bg-BG" i="1">
                            <a:solidFill>
                              <a:srgbClr val="2A2A2A"/>
                            </a:solidFill>
                            <a:latin typeface="Cambria Math" panose="02040503050406030204" pitchFamily="18" charset="0"/>
                          </a:rPr>
                        </m:ctrlPr>
                      </m:fPr>
                      <m:num>
                        <m:r>
                          <a:rPr lang="bg-BG" i="1">
                            <a:solidFill>
                              <a:srgbClr val="2A2A2A"/>
                            </a:solidFill>
                            <a:latin typeface="Cambria Math" charset="0"/>
                            <a:ea typeface="Cambria Math" charset="0"/>
                            <a:cs typeface="Cambria Math" charset="0"/>
                          </a:rPr>
                          <m:t>𝜆</m:t>
                        </m:r>
                      </m:num>
                      <m:den>
                        <m:r>
                          <a:rPr lang="en-US" i="1">
                            <a:solidFill>
                              <a:srgbClr val="2A2A2A"/>
                            </a:solidFill>
                            <a:latin typeface="Cambria Math" charset="0"/>
                          </a:rPr>
                          <m:t>𝑛</m:t>
                        </m:r>
                      </m:den>
                    </m:f>
                    <m:nary>
                      <m:naryPr>
                        <m:chr m:val="∑"/>
                        <m:limLoc m:val="subSup"/>
                        <m:supHide m:val="on"/>
                        <m:ctrlPr>
                          <a:rPr lang="en-US" i="1">
                            <a:solidFill>
                              <a:srgbClr val="2A2A2A"/>
                            </a:solidFill>
                            <a:latin typeface="Cambria Math" panose="02040503050406030204" pitchFamily="18" charset="0"/>
                          </a:rPr>
                        </m:ctrlPr>
                      </m:naryPr>
                      <m:sub>
                        <m:r>
                          <a:rPr lang="en-US" i="1">
                            <a:solidFill>
                              <a:srgbClr val="2A2A2A"/>
                            </a:solidFill>
                            <a:latin typeface="Cambria Math" charset="0"/>
                          </a:rPr>
                          <m:t>𝑤</m:t>
                        </m:r>
                      </m:sub>
                      <m:sup/>
                      <m:e>
                        <m:r>
                          <a:rPr lang="en-US" i="1">
                            <a:solidFill>
                              <a:srgbClr val="2A2A2A"/>
                            </a:solidFill>
                            <a:latin typeface="Cambria Math" charset="0"/>
                          </a:rPr>
                          <m:t>|</m:t>
                        </m:r>
                        <m:r>
                          <a:rPr lang="en-US" i="1">
                            <a:solidFill>
                              <a:srgbClr val="2A2A2A"/>
                            </a:solidFill>
                            <a:latin typeface="Cambria Math" charset="0"/>
                          </a:rPr>
                          <m:t>𝑤</m:t>
                        </m:r>
                        <m:r>
                          <a:rPr lang="en-US" i="1">
                            <a:solidFill>
                              <a:srgbClr val="2A2A2A"/>
                            </a:solidFill>
                            <a:latin typeface="Cambria Math"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rPr>
                      <m:t>+</m:t>
                    </m:r>
                    <m:f>
                      <m:fPr>
                        <m:ctrlPr>
                          <a:rPr lang="bg-BG" i="1">
                            <a:solidFill>
                              <a:srgbClr val="2A2A2A"/>
                            </a:solidFill>
                            <a:latin typeface="Cambria Math" panose="02040503050406030204" pitchFamily="18" charset="0"/>
                          </a:rPr>
                        </m:ctrlPr>
                      </m:fPr>
                      <m:num>
                        <m:r>
                          <a:rPr lang="bg-BG" i="1">
                            <a:solidFill>
                              <a:srgbClr val="2A2A2A"/>
                            </a:solidFill>
                            <a:latin typeface="Cambria Math" charset="0"/>
                            <a:ea typeface="Cambria Math" charset="0"/>
                            <a:cs typeface="Cambria Math" charset="0"/>
                          </a:rPr>
                          <m:t>𝜆</m:t>
                        </m:r>
                      </m:num>
                      <m:den>
                        <m:r>
                          <a:rPr lang="en-US" i="1">
                            <a:solidFill>
                              <a:srgbClr val="2A2A2A"/>
                            </a:solidFill>
                            <a:latin typeface="Cambria Math" charset="0"/>
                          </a:rPr>
                          <m:t>𝑛</m:t>
                        </m:r>
                      </m:den>
                    </m:f>
                    <m:nary>
                      <m:naryPr>
                        <m:chr m:val="∑"/>
                        <m:limLoc m:val="subSup"/>
                        <m:supHide m:val="on"/>
                        <m:ctrlPr>
                          <a:rPr lang="en-US" i="1">
                            <a:solidFill>
                              <a:srgbClr val="2A2A2A"/>
                            </a:solidFill>
                            <a:latin typeface="Cambria Math" panose="02040503050406030204" pitchFamily="18" charset="0"/>
                          </a:rPr>
                        </m:ctrlPr>
                      </m:naryPr>
                      <m:sub>
                        <m:r>
                          <a:rPr lang="en-US" i="1">
                            <a:solidFill>
                              <a:srgbClr val="2A2A2A"/>
                            </a:solidFill>
                            <a:latin typeface="Cambria Math" charset="0"/>
                          </a:rPr>
                          <m:t>𝑤</m:t>
                        </m:r>
                      </m:sub>
                      <m:sup/>
                      <m:e>
                        <m:sSup>
                          <m:sSupPr>
                            <m:ctrlPr>
                              <a:rPr lang="is-IS" i="1">
                                <a:solidFill>
                                  <a:srgbClr val="2A2A2A"/>
                                </a:solidFill>
                                <a:latin typeface="Cambria Math" panose="02040503050406030204" pitchFamily="18" charset="0"/>
                              </a:rPr>
                            </m:ctrlPr>
                          </m:sSupPr>
                          <m:e>
                            <m:r>
                              <a:rPr lang="en-US" i="1">
                                <a:solidFill>
                                  <a:srgbClr val="2A2A2A"/>
                                </a:solidFill>
                                <a:latin typeface="Cambria Math" charset="0"/>
                              </a:rPr>
                              <m:t>|</m:t>
                            </m:r>
                            <m:r>
                              <a:rPr lang="en-US" i="1">
                                <a:solidFill>
                                  <a:srgbClr val="2A2A2A"/>
                                </a:solidFill>
                                <a:latin typeface="Cambria Math" charset="0"/>
                              </a:rPr>
                              <m:t>𝑤</m:t>
                            </m:r>
                            <m:r>
                              <a:rPr lang="en-US" i="1">
                                <a:solidFill>
                                  <a:srgbClr val="2A2A2A"/>
                                </a:solidFill>
                                <a:latin typeface="Cambria Math" charset="0"/>
                              </a:rPr>
                              <m:t>|</m:t>
                            </m:r>
                          </m:e>
                          <m:sup>
                            <m:r>
                              <a:rPr lang="is-IS" i="1">
                                <a:solidFill>
                                  <a:srgbClr val="2A2A2A"/>
                                </a:solidFill>
                                <a:latin typeface="Cambria Math" charset="0"/>
                              </a:rPr>
                              <m:t>2</m:t>
                            </m:r>
                          </m:sup>
                        </m:sSup>
                      </m:e>
                    </m:nary>
                  </m:oMath>
                </a14:m>
                <a:endParaRPr lang="en-US" dirty="0"/>
              </a:p>
            </p:txBody>
          </p:sp>
        </mc:Choice>
        <mc:Fallback xmlns="">
          <p:sp>
            <p:nvSpPr>
              <p:cNvPr id="3" name="Content Placeholder 2">
                <a:extLst>
                  <a:ext uri="{FF2B5EF4-FFF2-40B4-BE49-F238E27FC236}">
                    <a16:creationId xmlns:a16="http://schemas.microsoft.com/office/drawing/2014/main" id="{A62EF857-D362-A849-813D-2950D0CED53F}"/>
                  </a:ext>
                </a:extLst>
              </p:cNvPr>
              <p:cNvSpPr>
                <a:spLocks noGrp="1" noRot="1" noChangeAspect="1" noMove="1" noResize="1" noEditPoints="1" noAdjustHandles="1" noChangeArrowheads="1" noChangeShapeType="1" noTextEdit="1"/>
              </p:cNvSpPr>
              <p:nvPr>
                <p:ph idx="1"/>
              </p:nvPr>
            </p:nvSpPr>
            <p:spPr>
              <a:blipFill>
                <a:blip r:embed="rId3"/>
                <a:stretch>
                  <a:fillRect l="-2000" t="-571" r="-2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84F3AA-FA05-914E-8495-15B867F3CE5E}"/>
              </a:ext>
            </a:extLst>
          </p:cNvPr>
          <p:cNvSpPr>
            <a:spLocks noGrp="1"/>
          </p:cNvSpPr>
          <p:nvPr>
            <p:ph type="sldNum" sz="quarter" idx="12"/>
          </p:nvPr>
        </p:nvSpPr>
        <p:spPr/>
        <p:txBody>
          <a:bodyPr/>
          <a:lstStyle/>
          <a:p>
            <a:pPr>
              <a:defRPr/>
            </a:pPr>
            <a:fld id="{CCF77436-EC8C-4AA7-8F7E-35D67B363DD7}" type="slidenum">
              <a:rPr lang="en-US" smtClean="0"/>
              <a:pPr>
                <a:defRPr/>
              </a:pPr>
              <a:t>58</a:t>
            </a:fld>
            <a:endParaRPr lang="en-US" dirty="0"/>
          </a:p>
        </p:txBody>
      </p:sp>
    </p:spTree>
    <p:extLst>
      <p:ext uri="{BB962C8B-B14F-4D97-AF65-F5344CB8AC3E}">
        <p14:creationId xmlns:p14="http://schemas.microsoft.com/office/powerpoint/2010/main" val="21675165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pPr lvl="1"/>
            <a:r>
              <a:rPr lang="en-US" dirty="0"/>
              <a:t>Classification with Naive Bayes Network</a:t>
            </a:r>
          </a:p>
          <a:p>
            <a:pPr lvl="1"/>
            <a:r>
              <a:rPr lang="en-US" dirty="0"/>
              <a:t>Classification with Decision Tree</a:t>
            </a:r>
          </a:p>
          <a:p>
            <a:pPr lvl="1"/>
            <a:r>
              <a:rPr lang="en-US" dirty="0"/>
              <a:t>Linear Regression</a:t>
            </a:r>
          </a:p>
          <a:p>
            <a:pPr lvl="1"/>
            <a:r>
              <a:rPr lang="en-US" dirty="0"/>
              <a:t>Classification with Logistic Regression (convert classification problem into a regression problem)</a:t>
            </a:r>
          </a:p>
          <a:p>
            <a:pPr lvl="1"/>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59</a:t>
            </a:fld>
            <a:endParaRPr lang="en-US" dirty="0"/>
          </a:p>
        </p:txBody>
      </p:sp>
    </p:spTree>
    <p:extLst>
      <p:ext uri="{BB962C8B-B14F-4D97-AF65-F5344CB8AC3E}">
        <p14:creationId xmlns:p14="http://schemas.microsoft.com/office/powerpoint/2010/main" val="1739519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C756E-F1DF-47C7-AE56-90B5396307AB}"/>
              </a:ext>
            </a:extLst>
          </p:cNvPr>
          <p:cNvSpPr>
            <a:spLocks noGrp="1"/>
          </p:cNvSpPr>
          <p:nvPr>
            <p:ph type="title"/>
          </p:nvPr>
        </p:nvSpPr>
        <p:spPr/>
        <p:txBody>
          <a:bodyPr/>
          <a:lstStyle/>
          <a:p>
            <a:r>
              <a:rPr lang="en-US" dirty="0"/>
              <a:t>Example</a:t>
            </a:r>
          </a:p>
        </p:txBody>
      </p:sp>
      <p:sp>
        <p:nvSpPr>
          <p:cNvPr id="4" name="Slide Number Placeholder 3">
            <a:extLst>
              <a:ext uri="{FF2B5EF4-FFF2-40B4-BE49-F238E27FC236}">
                <a16:creationId xmlns:a16="http://schemas.microsoft.com/office/drawing/2014/main" id="{AC213596-E112-4204-9B25-3F9DDDB2EF48}"/>
              </a:ext>
            </a:extLst>
          </p:cNvPr>
          <p:cNvSpPr>
            <a:spLocks noGrp="1"/>
          </p:cNvSpPr>
          <p:nvPr>
            <p:ph type="sldNum" sz="quarter" idx="12"/>
          </p:nvPr>
        </p:nvSpPr>
        <p:spPr/>
        <p:txBody>
          <a:bodyPr/>
          <a:lstStyle/>
          <a:p>
            <a:pPr>
              <a:defRPr/>
            </a:pPr>
            <a:fld id="{CCF77436-EC8C-4AA7-8F7E-35D67B363DD7}" type="slidenum">
              <a:rPr lang="en-US" smtClean="0"/>
              <a:pPr>
                <a:defRPr/>
              </a:pPr>
              <a:t>6</a:t>
            </a:fld>
            <a:endParaRPr lang="en-US" dirty="0"/>
          </a:p>
        </p:txBody>
      </p:sp>
      <p:pic>
        <p:nvPicPr>
          <p:cNvPr id="5" name="Picture 4">
            <a:extLst>
              <a:ext uri="{FF2B5EF4-FFF2-40B4-BE49-F238E27FC236}">
                <a16:creationId xmlns:a16="http://schemas.microsoft.com/office/drawing/2014/main" id="{4F4B4111-208E-445F-BC81-6AB71BAAD4E8}"/>
              </a:ext>
            </a:extLst>
          </p:cNvPr>
          <p:cNvPicPr>
            <a:picLocks noChangeAspect="1"/>
          </p:cNvPicPr>
          <p:nvPr/>
        </p:nvPicPr>
        <p:blipFill rotWithShape="1">
          <a:blip r:embed="rId3"/>
          <a:srcRect r="247"/>
          <a:stretch/>
        </p:blipFill>
        <p:spPr>
          <a:xfrm>
            <a:off x="4007956" y="0"/>
            <a:ext cx="5383695" cy="6858000"/>
          </a:xfrm>
          <a:prstGeom prst="rect">
            <a:avLst/>
          </a:prstGeom>
        </p:spPr>
      </p:pic>
      <p:sp>
        <p:nvSpPr>
          <p:cNvPr id="6" name="Rectangle 5">
            <a:extLst>
              <a:ext uri="{FF2B5EF4-FFF2-40B4-BE49-F238E27FC236}">
                <a16:creationId xmlns:a16="http://schemas.microsoft.com/office/drawing/2014/main" id="{E4C46984-7285-402D-A3D3-3D4A5846A5B9}"/>
              </a:ext>
            </a:extLst>
          </p:cNvPr>
          <p:cNvSpPr/>
          <p:nvPr/>
        </p:nvSpPr>
        <p:spPr>
          <a:xfrm>
            <a:off x="1876426" y="2681586"/>
            <a:ext cx="2257425" cy="1323439"/>
          </a:xfrm>
          <a:prstGeom prst="rect">
            <a:avLst/>
          </a:prstGeom>
        </p:spPr>
        <p:txBody>
          <a:bodyPr wrap="square">
            <a:spAutoFit/>
          </a:bodyPr>
          <a:lstStyle/>
          <a:p>
            <a:r>
              <a:rPr lang="en-US" sz="1600" dirty="0">
                <a:solidFill>
                  <a:schemeClr val="bg1">
                    <a:lumMod val="50000"/>
                  </a:schemeClr>
                </a:solidFill>
                <a:latin typeface="Candara" panose="020E0502030303020204" pitchFamily="34" charset="0"/>
              </a:rPr>
              <a:t>Source: Fig.3.3 in</a:t>
            </a:r>
          </a:p>
          <a:p>
            <a:r>
              <a:rPr lang="en-US" sz="1600" dirty="0">
                <a:solidFill>
                  <a:schemeClr val="bg1">
                    <a:lumMod val="50000"/>
                  </a:schemeClr>
                </a:solidFill>
                <a:latin typeface="Candara" panose="020E0502030303020204" pitchFamily="34" charset="0"/>
              </a:rPr>
              <a:t>Murphy, Kevin P. "Machine learning: a probabilistic perspective." (2012).</a:t>
            </a:r>
          </a:p>
        </p:txBody>
      </p:sp>
      <p:sp>
        <p:nvSpPr>
          <p:cNvPr id="7" name="Rectangle 6">
            <a:extLst>
              <a:ext uri="{FF2B5EF4-FFF2-40B4-BE49-F238E27FC236}">
                <a16:creationId xmlns:a16="http://schemas.microsoft.com/office/drawing/2014/main" id="{BF00FB2D-FB88-4CB8-9C42-1928EEC283DC}"/>
              </a:ext>
            </a:extLst>
          </p:cNvPr>
          <p:cNvSpPr/>
          <p:nvPr/>
        </p:nvSpPr>
        <p:spPr>
          <a:xfrm>
            <a:off x="6571488" y="0"/>
            <a:ext cx="1207008" cy="195072"/>
          </a:xfrm>
          <a:prstGeom prst="rect">
            <a:avLst/>
          </a:pr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Tree>
    <p:extLst>
      <p:ext uri="{BB962C8B-B14F-4D97-AF65-F5344CB8AC3E}">
        <p14:creationId xmlns:p14="http://schemas.microsoft.com/office/powerpoint/2010/main" val="4631114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B9D4-0AB1-7D4F-81E4-96B4EBD4211F}"/>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5C5B5F-3551-0C4A-BE1A-2D6BF1791DF9}"/>
                  </a:ext>
                </a:extLst>
              </p:cNvPr>
              <p:cNvSpPr>
                <a:spLocks noGrp="1"/>
              </p:cNvSpPr>
              <p:nvPr>
                <p:ph idx="1"/>
              </p:nvPr>
            </p:nvSpPr>
            <p:spPr/>
            <p:txBody>
              <a:bodyPr/>
              <a:lstStyle/>
              <a:p>
                <a:r>
                  <a:rPr lang="en-US" dirty="0"/>
                  <a:t>Classification:</a:t>
                </a:r>
              </a:p>
              <a:p>
                <a:pPr lvl="1"/>
                <a:r>
                  <a:rPr lang="en-US" dirty="0"/>
                  <a:t>h(x) = 0 or 1</a:t>
                </a:r>
              </a:p>
              <a:p>
                <a:r>
                  <a:rPr lang="en-US" dirty="0"/>
                  <a:t>Soft classification</a:t>
                </a:r>
              </a:p>
              <a:p>
                <a:pPr lvl="1"/>
                <a:r>
                  <a:rPr lang="en-US" dirty="0"/>
                  <a:t>h(x) = p (between 0 and 1).</a:t>
                </a:r>
              </a:p>
              <a:p>
                <a:r>
                  <a:rPr lang="en-US" dirty="0"/>
                  <a:t>Logistic regression</a:t>
                </a:r>
              </a:p>
              <a:p>
                <a:pPr lvl="1"/>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1" i="1" smtClean="0">
                            <a:latin typeface="Cambria Math" panose="02040503050406030204" pitchFamily="18" charset="0"/>
                          </a:rPr>
                          <m:t>𝒙</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1" i="1" smtClean="0">
                            <a:latin typeface="Cambria Math" panose="02040503050406030204" pitchFamily="18" charset="0"/>
                          </a:rPr>
                          <m:t>𝒘</m:t>
                        </m:r>
                        <m:r>
                          <a:rPr lang="en-US"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rPr>
                          <m:t>𝒙</m:t>
                        </m:r>
                      </m:e>
                    </m:d>
                  </m:oMath>
                </a14:m>
                <a:r>
                  <a:rPr lang="en-US" dirty="0"/>
                  <a:t>, </a:t>
                </a:r>
                <a:br>
                  <a:rPr lang="en-US" dirty="0"/>
                </a:br>
                <a:r>
                  <a:rPr lang="en-US" dirty="0"/>
                  <a:t>where </a:t>
                </a:r>
                <a14:m>
                  <m:oMath xmlns:m="http://schemas.openxmlformats.org/officeDocument/2006/math">
                    <m:r>
                      <a:rPr lang="en-US" i="1">
                        <a:latin typeface="Cambria Math" panose="02040503050406030204" pitchFamily="18" charset="0"/>
                        <a:ea typeface="Cambria Math" panose="02040503050406030204" pitchFamily="18" charset="0"/>
                      </a:rPr>
                      <m:t>𝜎</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𝑧</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𝑒</m:t>
                            </m:r>
                          </m:e>
                          <m: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𝑧</m:t>
                            </m:r>
                          </m:sup>
                        </m:sSup>
                      </m:den>
                    </m:f>
                  </m:oMath>
                </a14:m>
                <a:endParaRPr lang="en-US" dirty="0"/>
              </a:p>
            </p:txBody>
          </p:sp>
        </mc:Choice>
        <mc:Fallback xmlns="">
          <p:sp>
            <p:nvSpPr>
              <p:cNvPr id="3" name="Content Placeholder 2">
                <a:extLst>
                  <a:ext uri="{FF2B5EF4-FFF2-40B4-BE49-F238E27FC236}">
                    <a16:creationId xmlns:a16="http://schemas.microsoft.com/office/drawing/2014/main" id="{FD5C5B5F-3551-0C4A-BE1A-2D6BF1791DF9}"/>
                  </a:ext>
                </a:extLst>
              </p:cNvPr>
              <p:cNvSpPr>
                <a:spLocks noGrp="1" noRot="1" noChangeAspect="1" noMove="1" noResize="1" noEditPoints="1" noAdjustHandles="1" noChangeArrowheads="1" noChangeShapeType="1" noTextEdit="1"/>
              </p:cNvSpPr>
              <p:nvPr>
                <p:ph idx="1"/>
              </p:nvPr>
            </p:nvSpPr>
            <p:spPr>
              <a:blipFill>
                <a:blip r:embed="rId3"/>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271676A-552A-4E4A-928D-4D2B4E9945D6}"/>
              </a:ext>
            </a:extLst>
          </p:cNvPr>
          <p:cNvSpPr>
            <a:spLocks noGrp="1"/>
          </p:cNvSpPr>
          <p:nvPr>
            <p:ph type="sldNum" sz="quarter" idx="12"/>
          </p:nvPr>
        </p:nvSpPr>
        <p:spPr/>
        <p:txBody>
          <a:bodyPr/>
          <a:lstStyle/>
          <a:p>
            <a:pPr>
              <a:defRPr/>
            </a:pPr>
            <a:fld id="{CCF77436-EC8C-4AA7-8F7E-35D67B363DD7}" type="slidenum">
              <a:rPr lang="en-US" smtClean="0"/>
              <a:pPr>
                <a:defRPr/>
              </a:pPr>
              <a:t>60</a:t>
            </a:fld>
            <a:endParaRPr lang="en-US" dirty="0"/>
          </a:p>
        </p:txBody>
      </p:sp>
      <p:pic>
        <p:nvPicPr>
          <p:cNvPr id="5" name="Picture 4">
            <a:extLst>
              <a:ext uri="{FF2B5EF4-FFF2-40B4-BE49-F238E27FC236}">
                <a16:creationId xmlns:a16="http://schemas.microsoft.com/office/drawing/2014/main" id="{82F3A7E1-4CE9-D24F-8038-2A3351F1B45B}"/>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6913216" y="1493520"/>
            <a:ext cx="3182112" cy="4171888"/>
          </a:xfrm>
          <a:prstGeom prst="rect">
            <a:avLst/>
          </a:prstGeom>
        </p:spPr>
      </p:pic>
    </p:spTree>
    <p:extLst>
      <p:ext uri="{BB962C8B-B14F-4D97-AF65-F5344CB8AC3E}">
        <p14:creationId xmlns:p14="http://schemas.microsoft.com/office/powerpoint/2010/main" val="40297281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B52E-D3A1-624C-8F32-72026D848F1E}"/>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9F9809-2BDF-0F4E-A98B-FE0E498BA8D3}"/>
                  </a:ext>
                </a:extLst>
              </p:cNvPr>
              <p:cNvSpPr>
                <a:spLocks noGrp="1"/>
              </p:cNvSpPr>
              <p:nvPr>
                <p:ph idx="1"/>
              </p:nvPr>
            </p:nvSpPr>
            <p:spPr/>
            <p:txBody>
              <a:bodyPr>
                <a:normAutofit/>
              </a:bodyPr>
              <a:lstStyle/>
              <a:p>
                <a:r>
                  <a:rPr lang="en-US" dirty="0"/>
                  <a:t>Data (</a:t>
                </a:r>
                <a:r>
                  <a:rPr lang="en-US" b="1" dirty="0"/>
                  <a:t>x</a:t>
                </a:r>
                <a:r>
                  <a:rPr lang="en-US" dirty="0"/>
                  <a:t>, y): (</a:t>
                </a:r>
                <a:r>
                  <a:rPr lang="en-US" b="1" dirty="0"/>
                  <a:t>x</a:t>
                </a:r>
                <a:r>
                  <a:rPr lang="en-US" baseline="-25000" dirty="0"/>
                  <a:t>1</a:t>
                </a:r>
                <a:r>
                  <a:rPr lang="en-US" dirty="0"/>
                  <a:t>, y</a:t>
                </a:r>
                <a:r>
                  <a:rPr lang="en-US" baseline="-25000" dirty="0"/>
                  <a:t>1</a:t>
                </a:r>
                <a:r>
                  <a:rPr lang="en-US" dirty="0"/>
                  <a:t>), …, (</a:t>
                </a:r>
                <a:r>
                  <a:rPr lang="en-US" b="1" dirty="0" err="1"/>
                  <a:t>x</a:t>
                </a:r>
                <a:r>
                  <a:rPr lang="en-US" baseline="-25000" dirty="0" err="1"/>
                  <a:t>N</a:t>
                </a:r>
                <a:r>
                  <a:rPr lang="en-US" dirty="0"/>
                  <a:t>, </a:t>
                </a:r>
                <a:r>
                  <a:rPr lang="en-US" dirty="0" err="1"/>
                  <a:t>y</a:t>
                </a:r>
                <a:r>
                  <a:rPr lang="en-US" baseline="-25000" dirty="0" err="1"/>
                  <a:t>N</a:t>
                </a:r>
                <a:r>
                  <a:rPr lang="en-US" dirty="0"/>
                  <a:t>)</a:t>
                </a:r>
                <a:endParaRPr lang="en-US" baseline="-25000" dirty="0"/>
              </a:p>
              <a:p>
                <a:r>
                  <a:rPr lang="en-US" dirty="0"/>
                  <a:t>Linear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endParaRPr lang="en-US" dirty="0"/>
              </a:p>
              <a:p>
                <a:r>
                  <a:rPr lang="en-US" dirty="0"/>
                  <a:t>Minimize loss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e>
                          <m:sup>
                            <m:r>
                              <a:rPr lang="en-US" i="1">
                                <a:latin typeface="Cambria Math" panose="02040503050406030204" pitchFamily="18" charset="0"/>
                              </a:rPr>
                              <m:t>2</m:t>
                            </m:r>
                          </m:sup>
                        </m:sSup>
                      </m:e>
                    </m:nary>
                  </m:oMath>
                </a14:m>
                <a:endParaRPr lang="en-US" dirty="0"/>
              </a:p>
              <a:p>
                <a:r>
                  <a:rPr lang="en-US" dirty="0"/>
                  <a:t>Use Gradient Descent approach for complex optimization.</a:t>
                </a:r>
              </a:p>
              <a:p>
                <a:endParaRPr lang="en-US" dirty="0"/>
              </a:p>
            </p:txBody>
          </p:sp>
        </mc:Choice>
        <mc:Fallback xmlns="">
          <p:sp>
            <p:nvSpPr>
              <p:cNvPr id="3" name="Content Placeholder 2">
                <a:extLst>
                  <a:ext uri="{FF2B5EF4-FFF2-40B4-BE49-F238E27FC236}">
                    <a16:creationId xmlns:a16="http://schemas.microsoft.com/office/drawing/2014/main" id="{E89F9809-2BDF-0F4E-A98B-FE0E498BA8D3}"/>
                  </a:ext>
                </a:extLst>
              </p:cNvPr>
              <p:cNvSpPr>
                <a:spLocks noGrp="1" noRot="1" noChangeAspect="1" noMove="1" noResize="1" noEditPoints="1" noAdjustHandles="1" noChangeArrowheads="1" noChangeShapeType="1" noTextEdit="1"/>
              </p:cNvSpPr>
              <p:nvPr>
                <p:ph idx="1"/>
              </p:nvPr>
            </p:nvSpPr>
            <p:spPr>
              <a:blipFill>
                <a:blip r:embed="rId2"/>
                <a:stretch>
                  <a:fillRect l="-2000" t="-571" r="-133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75890E-7648-E040-8408-16D6F14FC548}"/>
              </a:ext>
            </a:extLst>
          </p:cNvPr>
          <p:cNvSpPr>
            <a:spLocks noGrp="1"/>
          </p:cNvSpPr>
          <p:nvPr>
            <p:ph type="sldNum" sz="quarter" idx="12"/>
          </p:nvPr>
        </p:nvSpPr>
        <p:spPr/>
        <p:txBody>
          <a:bodyPr/>
          <a:lstStyle/>
          <a:p>
            <a:pPr>
              <a:defRPr/>
            </a:pPr>
            <a:fld id="{CCF77436-EC8C-4AA7-8F7E-35D67B363DD7}" type="slidenum">
              <a:rPr lang="en-US" smtClean="0"/>
              <a:pPr>
                <a:defRPr/>
              </a:pPr>
              <a:t>61</a:t>
            </a:fld>
            <a:endParaRPr lang="en-US" dirty="0"/>
          </a:p>
        </p:txBody>
      </p:sp>
    </p:spTree>
    <p:extLst>
      <p:ext uri="{BB962C8B-B14F-4D97-AF65-F5344CB8AC3E}">
        <p14:creationId xmlns:p14="http://schemas.microsoft.com/office/powerpoint/2010/main" val="3956012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1B5E3-3B73-CF47-98CA-51710D1F153B}"/>
              </a:ext>
            </a:extLst>
          </p:cNvPr>
          <p:cNvSpPr>
            <a:spLocks noGrp="1"/>
          </p:cNvSpPr>
          <p:nvPr>
            <p:ph type="title"/>
          </p:nvPr>
        </p:nvSpPr>
        <p:spPr/>
        <p:txBody>
          <a:bodyPr/>
          <a:lstStyle/>
          <a:p>
            <a:r>
              <a:rPr lang="en-US" dirty="0"/>
              <a:t>Gradient Descent</a:t>
            </a:r>
          </a:p>
        </p:txBody>
      </p:sp>
      <p:sp>
        <p:nvSpPr>
          <p:cNvPr id="4" name="Slide Number Placeholder 3">
            <a:extLst>
              <a:ext uri="{FF2B5EF4-FFF2-40B4-BE49-F238E27FC236}">
                <a16:creationId xmlns:a16="http://schemas.microsoft.com/office/drawing/2014/main" id="{8D27A5BE-02F0-554C-AF2D-5DABB6663CD7}"/>
              </a:ext>
            </a:extLst>
          </p:cNvPr>
          <p:cNvSpPr>
            <a:spLocks noGrp="1"/>
          </p:cNvSpPr>
          <p:nvPr>
            <p:ph type="sldNum" sz="quarter" idx="12"/>
          </p:nvPr>
        </p:nvSpPr>
        <p:spPr/>
        <p:txBody>
          <a:bodyPr/>
          <a:lstStyle/>
          <a:p>
            <a:fld id="{19B12225-5612-419B-A8D5-4B8EEE4C217E}" type="slidenum">
              <a:rPr lang="en-US" smtClean="0"/>
              <a:pPr/>
              <a:t>62</a:t>
            </a:fld>
            <a:endParaRPr lang="en-US" dirty="0"/>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B7009A8-5D35-2549-9A77-2328770FB334}"/>
                  </a:ext>
                </a:extLst>
              </p:cNvPr>
              <p:cNvSpPr/>
              <p:nvPr/>
            </p:nvSpPr>
            <p:spPr>
              <a:xfrm>
                <a:off x="2164830" y="2402575"/>
                <a:ext cx="3657600" cy="2026902"/>
              </a:xfrm>
              <a:prstGeom prst="rect">
                <a:avLst/>
              </a:prstGeom>
            </p:spPr>
            <p:txBody>
              <a:bodyPr wrap="square">
                <a:spAutoFit/>
              </a:bodyPr>
              <a:lstStyle/>
              <a:p>
                <a:pPr marL="11113"/>
                <a14:m>
                  <m:oMath xmlns:m="http://schemas.openxmlformats.org/officeDocument/2006/math">
                    <m:r>
                      <a:rPr lang="en-US" sz="3200" b="1" i="1">
                        <a:latin typeface="Cambria Math" panose="02040503050406030204" pitchFamily="18" charset="0"/>
                      </a:rPr>
                      <m:t>𝒘</m:t>
                    </m:r>
                    <m:r>
                      <a:rPr lang="en-US" sz="3200" i="1">
                        <a:latin typeface="Cambria Math" panose="02040503050406030204" pitchFamily="18" charset="0"/>
                        <a:ea typeface="Cambria Math" panose="02040503050406030204" pitchFamily="18" charset="0"/>
                      </a:rPr>
                      <m:t>←</m:t>
                    </m:r>
                    <m:r>
                      <a:rPr lang="en-US" sz="3200" b="1" i="1">
                        <a:latin typeface="Cambria Math" panose="02040503050406030204" pitchFamily="18" charset="0"/>
                      </a:rPr>
                      <m:t>𝒘</m:t>
                    </m:r>
                    <m:r>
                      <a:rPr lang="en-US" sz="3200" i="1">
                        <a:latin typeface="Cambria Math" panose="02040503050406030204" pitchFamily="18" charset="0"/>
                      </a:rPr>
                      <m:t> −</m:t>
                    </m:r>
                    <m:f>
                      <m:fPr>
                        <m:ctrlPr>
                          <a:rPr lang="en-US" sz="3200" i="1">
                            <a:latin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𝜂</m:t>
                        </m:r>
                      </m:num>
                      <m:den>
                        <m:r>
                          <a:rPr lang="en-US" sz="3200" i="1">
                            <a:latin typeface="Cambria Math" panose="02040503050406030204" pitchFamily="18" charset="0"/>
                          </a:rPr>
                          <m:t>𝑁</m:t>
                        </m:r>
                      </m:den>
                    </m:f>
                    <m:r>
                      <a:rPr lang="en-US" sz="3200" i="1">
                        <a:latin typeface="Cambria Math" panose="02040503050406030204" pitchFamily="18" charset="0"/>
                      </a:rPr>
                      <m:t> </m:t>
                    </m:r>
                    <m:nary>
                      <m:naryPr>
                        <m:chr m:val="∑"/>
                        <m:limLoc m:val="subSup"/>
                        <m:supHide m:val="on"/>
                        <m:ctrlPr>
                          <a:rPr lang="en-US" sz="3200" i="1">
                            <a:latin typeface="Cambria Math" panose="02040503050406030204" pitchFamily="18" charset="0"/>
                          </a:rPr>
                        </m:ctrlPr>
                      </m:naryPr>
                      <m:sub>
                        <m:r>
                          <a:rPr lang="en-US" sz="3200" i="1">
                            <a:latin typeface="Cambria Math" panose="02040503050406030204" pitchFamily="18" charset="0"/>
                          </a:rPr>
                          <m:t>𝑛</m:t>
                        </m:r>
                      </m:sub>
                      <m:sup/>
                      <m:e>
                        <m:r>
                          <m:rPr>
                            <m:sty m:val="p"/>
                          </m:rP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𝐿</m:t>
                        </m:r>
                      </m:e>
                    </m:nary>
                  </m:oMath>
                </a14:m>
                <a:r>
                  <a:rPr lang="en-US" sz="3200" dirty="0">
                    <a:latin typeface="Candara" panose="020E0502030303020204" pitchFamily="34" charset="0"/>
                    <a:cs typeface="Calibri" panose="020F0502020204030204" pitchFamily="34" charset="0"/>
                  </a:rPr>
                  <a:t>,</a:t>
                </a:r>
              </a:p>
              <a:p>
                <a:pPr marL="11113"/>
                <a14:m>
                  <m:oMath xmlns:m="http://schemas.openxmlformats.org/officeDocument/2006/math">
                    <m:r>
                      <m:rPr>
                        <m:sty m:val="p"/>
                      </m:rP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𝐿</m:t>
                    </m:r>
                    <m:r>
                      <a:rPr lang="en-US" sz="3200" i="1">
                        <a:latin typeface="Cambria Math" panose="02040503050406030204" pitchFamily="18" charset="0"/>
                        <a:ea typeface="Cambria Math" panose="02040503050406030204" pitchFamily="18" charset="0"/>
                      </a:rPr>
                      <m:t>=</m:t>
                    </m:r>
                    <m:d>
                      <m:dPr>
                        <m:ctrlPr>
                          <a:rPr lang="en-US" sz="3200" i="1">
                            <a:latin typeface="Cambria Math" panose="02040503050406030204" pitchFamily="18" charset="0"/>
                            <a:ea typeface="Cambria Math" panose="02040503050406030204" pitchFamily="18" charset="0"/>
                          </a:rPr>
                        </m:ctrlPr>
                      </m:dPr>
                      <m:e>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𝐿</m:t>
                            </m:r>
                          </m:num>
                          <m:den>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1</m:t>
                                </m:r>
                              </m:sub>
                            </m:sSub>
                          </m:den>
                        </m:f>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𝐿</m:t>
                            </m:r>
                          </m:num>
                          <m:den>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𝑤</m:t>
                                </m:r>
                              </m:e>
                              <m:sub>
                                <m:r>
                                  <a:rPr lang="en-US" sz="3200" i="1">
                                    <a:latin typeface="Cambria Math" panose="02040503050406030204" pitchFamily="18" charset="0"/>
                                    <a:ea typeface="Cambria Math" panose="02040503050406030204" pitchFamily="18" charset="0"/>
                                  </a:rPr>
                                  <m:t>𝑛</m:t>
                                </m:r>
                              </m:sub>
                            </m:sSub>
                          </m:den>
                        </m:f>
                      </m:e>
                    </m:d>
                  </m:oMath>
                </a14:m>
                <a:r>
                  <a:rPr lang="en-US" sz="3200" dirty="0">
                    <a:latin typeface="Candara" panose="020E0502030303020204" pitchFamily="34" charset="0"/>
                    <a:cs typeface="Calibri" panose="020F0502020204030204" pitchFamily="34" charset="0"/>
                  </a:rPr>
                  <a:t> </a:t>
                </a:r>
                <a14:m>
                  <m:oMath xmlns:m="http://schemas.openxmlformats.org/officeDocument/2006/math">
                    <m:r>
                      <a:rPr lang="en-US" sz="3200">
                        <a:latin typeface="Cambria Math" panose="02040503050406030204" pitchFamily="18" charset="0"/>
                      </a:rPr>
                      <m:t>𝜂</m:t>
                    </m:r>
                    <m:r>
                      <a:rPr lang="en-US" sz="3200" i="1">
                        <a:latin typeface="Cambria Math" panose="02040503050406030204" pitchFamily="18" charset="0"/>
                      </a:rPr>
                      <m:t> </m:t>
                    </m:r>
                  </m:oMath>
                </a14:m>
                <a:r>
                  <a:rPr lang="en-US" sz="3200" dirty="0">
                    <a:latin typeface="Candara" panose="020E0502030303020204" pitchFamily="34" charset="0"/>
                    <a:cs typeface="Calibri" panose="020F0502020204030204" pitchFamily="34" charset="0"/>
                  </a:rPr>
                  <a:t>is the step size</a:t>
                </a:r>
              </a:p>
            </p:txBody>
          </p:sp>
        </mc:Choice>
        <mc:Fallback xmlns="">
          <p:sp>
            <p:nvSpPr>
              <p:cNvPr id="12" name="Rectangle 11">
                <a:extLst>
                  <a:ext uri="{FF2B5EF4-FFF2-40B4-BE49-F238E27FC236}">
                    <a16:creationId xmlns:a16="http://schemas.microsoft.com/office/drawing/2014/main" id="{3B7009A8-5D35-2549-9A77-2328770FB334}"/>
                  </a:ext>
                </a:extLst>
              </p:cNvPr>
              <p:cNvSpPr>
                <a:spLocks noRot="1" noChangeAspect="1" noMove="1" noResize="1" noEditPoints="1" noAdjustHandles="1" noChangeArrowheads="1" noChangeShapeType="1" noTextEdit="1"/>
              </p:cNvSpPr>
              <p:nvPr/>
            </p:nvSpPr>
            <p:spPr>
              <a:xfrm>
                <a:off x="2164830" y="2402575"/>
                <a:ext cx="3657600" cy="2026902"/>
              </a:xfrm>
              <a:prstGeom prst="rect">
                <a:avLst/>
              </a:prstGeom>
              <a:blipFill>
                <a:blip r:embed="rId3"/>
                <a:stretch>
                  <a:fillRect l="-1038" t="-35625" b="-8750"/>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8E44D3CF-FD7F-4270-9F7C-025BBD828813}"/>
              </a:ext>
            </a:extLst>
          </p:cNvPr>
          <p:cNvSpPr/>
          <p:nvPr/>
        </p:nvSpPr>
        <p:spPr>
          <a:xfrm>
            <a:off x="7712314" y="5059440"/>
            <a:ext cx="1423788" cy="369332"/>
          </a:xfrm>
          <a:prstGeom prst="rect">
            <a:avLst/>
          </a:prstGeom>
        </p:spPr>
        <p:txBody>
          <a:bodyPr wrap="none">
            <a:spAutoFit/>
          </a:bodyPr>
          <a:lstStyle/>
          <a:p>
            <a:r>
              <a:rPr lang="en-US" dirty="0">
                <a:latin typeface="Candara" panose="020E0502030303020204" pitchFamily="34" charset="0"/>
              </a:rPr>
              <a:t>Contour plot</a:t>
            </a:r>
          </a:p>
        </p:txBody>
      </p:sp>
      <p:sp>
        <p:nvSpPr>
          <p:cNvPr id="14" name="Oval 13">
            <a:extLst>
              <a:ext uri="{FF2B5EF4-FFF2-40B4-BE49-F238E27FC236}">
                <a16:creationId xmlns:a16="http://schemas.microsoft.com/office/drawing/2014/main" id="{457F78E9-B34E-4EDC-B601-AC96FBB755AF}"/>
              </a:ext>
            </a:extLst>
          </p:cNvPr>
          <p:cNvSpPr/>
          <p:nvPr/>
        </p:nvSpPr>
        <p:spPr>
          <a:xfrm>
            <a:off x="7907071" y="3192650"/>
            <a:ext cx="1199309" cy="642551"/>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15" name="Oval 14">
            <a:extLst>
              <a:ext uri="{FF2B5EF4-FFF2-40B4-BE49-F238E27FC236}">
                <a16:creationId xmlns:a16="http://schemas.microsoft.com/office/drawing/2014/main" id="{85FF9178-23BF-45F8-AE40-D5A854EE1ADC}"/>
              </a:ext>
            </a:extLst>
          </p:cNvPr>
          <p:cNvSpPr/>
          <p:nvPr/>
        </p:nvSpPr>
        <p:spPr>
          <a:xfrm>
            <a:off x="7747136" y="3043209"/>
            <a:ext cx="1511644" cy="944392"/>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16" name="Oval 15">
            <a:extLst>
              <a:ext uri="{FF2B5EF4-FFF2-40B4-BE49-F238E27FC236}">
                <a16:creationId xmlns:a16="http://schemas.microsoft.com/office/drawing/2014/main" id="{3397465C-589E-4AF5-BB1A-B48E099499A8}"/>
              </a:ext>
            </a:extLst>
          </p:cNvPr>
          <p:cNvSpPr/>
          <p:nvPr/>
        </p:nvSpPr>
        <p:spPr>
          <a:xfrm>
            <a:off x="7549428" y="2845501"/>
            <a:ext cx="1861753" cy="1294501"/>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17" name="Oval 16">
            <a:extLst>
              <a:ext uri="{FF2B5EF4-FFF2-40B4-BE49-F238E27FC236}">
                <a16:creationId xmlns:a16="http://schemas.microsoft.com/office/drawing/2014/main" id="{79BDB1C1-F42C-4C38-A81E-6A05A6C137AC}"/>
              </a:ext>
            </a:extLst>
          </p:cNvPr>
          <p:cNvSpPr/>
          <p:nvPr/>
        </p:nvSpPr>
        <p:spPr>
          <a:xfrm>
            <a:off x="7383381" y="2697220"/>
            <a:ext cx="2180200" cy="1595182"/>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18" name="Oval 17">
            <a:extLst>
              <a:ext uri="{FF2B5EF4-FFF2-40B4-BE49-F238E27FC236}">
                <a16:creationId xmlns:a16="http://schemas.microsoft.com/office/drawing/2014/main" id="{00FA8A1D-F702-44C4-8FFA-0F11E2516E22}"/>
              </a:ext>
            </a:extLst>
          </p:cNvPr>
          <p:cNvSpPr/>
          <p:nvPr/>
        </p:nvSpPr>
        <p:spPr>
          <a:xfrm>
            <a:off x="7166369" y="2511868"/>
            <a:ext cx="2549613" cy="1932934"/>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19" name="Oval 18">
            <a:extLst>
              <a:ext uri="{FF2B5EF4-FFF2-40B4-BE49-F238E27FC236}">
                <a16:creationId xmlns:a16="http://schemas.microsoft.com/office/drawing/2014/main" id="{6389D946-1D93-41B3-831A-55D50906B8F8}"/>
              </a:ext>
            </a:extLst>
          </p:cNvPr>
          <p:cNvSpPr/>
          <p:nvPr/>
        </p:nvSpPr>
        <p:spPr>
          <a:xfrm>
            <a:off x="6943947" y="2239664"/>
            <a:ext cx="2924435" cy="2357539"/>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20" name="Oval 19">
            <a:extLst>
              <a:ext uri="{FF2B5EF4-FFF2-40B4-BE49-F238E27FC236}">
                <a16:creationId xmlns:a16="http://schemas.microsoft.com/office/drawing/2014/main" id="{4ABCAC36-7EA3-41C9-9E4B-037E26AAC983}"/>
              </a:ext>
            </a:extLst>
          </p:cNvPr>
          <p:cNvSpPr/>
          <p:nvPr/>
        </p:nvSpPr>
        <p:spPr>
          <a:xfrm>
            <a:off x="6770953" y="1955815"/>
            <a:ext cx="3249829" cy="2793788"/>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21" name="Oval 20">
            <a:extLst>
              <a:ext uri="{FF2B5EF4-FFF2-40B4-BE49-F238E27FC236}">
                <a16:creationId xmlns:a16="http://schemas.microsoft.com/office/drawing/2014/main" id="{4EB98572-CD61-4D55-8FB5-12CEA8D108B2}"/>
              </a:ext>
            </a:extLst>
          </p:cNvPr>
          <p:cNvSpPr/>
          <p:nvPr/>
        </p:nvSpPr>
        <p:spPr>
          <a:xfrm>
            <a:off x="6458780" y="1783891"/>
            <a:ext cx="3714402" cy="3118113"/>
          </a:xfrm>
          <a:prstGeom prst="ellipse">
            <a:avLst/>
          </a:prstGeom>
          <a:noFill/>
          <a:ln w="19050">
            <a:solidFill>
              <a:schemeClr val="bg1">
                <a:lumMod val="50000"/>
              </a:schemeClr>
            </a:solidFill>
          </a:ln>
        </p:spPr>
        <p:txBody>
          <a:bodyPr rtlCol="0" anchor="ctr"/>
          <a:lstStyle/>
          <a:p>
            <a:pPr algn="ctr"/>
            <a:endParaRPr lang="en-US" dirty="0">
              <a:latin typeface="Candara" panose="020E0502030303020204" pitchFamily="34" charset="0"/>
            </a:endParaRPr>
          </a:p>
        </p:txBody>
      </p:sp>
      <p:cxnSp>
        <p:nvCxnSpPr>
          <p:cNvPr id="22" name="Straight Arrow Connector 21">
            <a:extLst>
              <a:ext uri="{FF2B5EF4-FFF2-40B4-BE49-F238E27FC236}">
                <a16:creationId xmlns:a16="http://schemas.microsoft.com/office/drawing/2014/main" id="{50E06D08-419B-48EC-B16E-F39AAE0ECD44}"/>
              </a:ext>
            </a:extLst>
          </p:cNvPr>
          <p:cNvCxnSpPr>
            <a:cxnSpLocks/>
          </p:cNvCxnSpPr>
          <p:nvPr/>
        </p:nvCxnSpPr>
        <p:spPr>
          <a:xfrm flipV="1">
            <a:off x="7443495" y="4213304"/>
            <a:ext cx="204786" cy="513131"/>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42DFDA3-F63C-4AC2-9081-E9B7CD3BF0ED}"/>
              </a:ext>
            </a:extLst>
          </p:cNvPr>
          <p:cNvCxnSpPr>
            <a:cxnSpLocks/>
            <a:endCxn id="16" idx="3"/>
          </p:cNvCxnSpPr>
          <p:nvPr/>
        </p:nvCxnSpPr>
        <p:spPr>
          <a:xfrm flipV="1">
            <a:off x="7644744" y="3950426"/>
            <a:ext cx="177331" cy="274464"/>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5A481681-32C0-4968-B8DC-FB8E7708858D}"/>
              </a:ext>
            </a:extLst>
          </p:cNvPr>
          <p:cNvCxnSpPr>
            <a:cxnSpLocks/>
          </p:cNvCxnSpPr>
          <p:nvPr/>
        </p:nvCxnSpPr>
        <p:spPr>
          <a:xfrm flipV="1">
            <a:off x="7821858" y="3682693"/>
            <a:ext cx="177331" cy="274464"/>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43D11F09-06D7-4447-AA7C-A44B522BBC80}"/>
              </a:ext>
            </a:extLst>
          </p:cNvPr>
          <p:cNvSpPr/>
          <p:nvPr/>
        </p:nvSpPr>
        <p:spPr>
          <a:xfrm>
            <a:off x="8059471" y="3345050"/>
            <a:ext cx="935698" cy="337644"/>
          </a:xfrm>
          <a:prstGeom prst="ellipse">
            <a:avLst/>
          </a:prstGeom>
          <a:noFill/>
          <a:ln w="25400">
            <a:solidFill>
              <a:schemeClr val="bg1">
                <a:lumMod val="50000"/>
              </a:schemeClr>
            </a:solidFill>
          </a:ln>
        </p:spPr>
        <p:txBody>
          <a:bodyPr rtlCol="0" anchor="ctr"/>
          <a:lstStyle/>
          <a:p>
            <a:pPr algn="ctr"/>
            <a:endParaRPr lang="en-US" dirty="0">
              <a:latin typeface="Candara" panose="020E0502030303020204" pitchFamily="34" charset="0"/>
            </a:endParaRPr>
          </a:p>
        </p:txBody>
      </p:sp>
      <p:sp>
        <p:nvSpPr>
          <p:cNvPr id="26" name="Oval 25">
            <a:extLst>
              <a:ext uri="{FF2B5EF4-FFF2-40B4-BE49-F238E27FC236}">
                <a16:creationId xmlns:a16="http://schemas.microsoft.com/office/drawing/2014/main" id="{DC041A9D-03D6-4DD2-A610-319A943EB692}"/>
              </a:ext>
            </a:extLst>
          </p:cNvPr>
          <p:cNvSpPr/>
          <p:nvPr/>
        </p:nvSpPr>
        <p:spPr>
          <a:xfrm>
            <a:off x="8186059" y="3418161"/>
            <a:ext cx="648474" cy="193460"/>
          </a:xfrm>
          <a:prstGeom prst="ellipse">
            <a:avLst/>
          </a:prstGeom>
          <a:noFill/>
          <a:ln w="25400">
            <a:solidFill>
              <a:schemeClr val="bg1">
                <a:lumMod val="50000"/>
              </a:schemeClr>
            </a:solidFill>
          </a:ln>
        </p:spPr>
        <p:txBody>
          <a:bodyPr rtlCol="0" anchor="ctr"/>
          <a:lstStyle/>
          <a:p>
            <a:pPr algn="ctr"/>
            <a:endParaRPr lang="en-US"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3CB040C6-6A03-4821-B697-D5B7BF581B13}"/>
              </a:ext>
            </a:extLst>
          </p:cNvPr>
          <p:cNvCxnSpPr>
            <a:cxnSpLocks/>
            <a:endCxn id="26" idx="2"/>
          </p:cNvCxnSpPr>
          <p:nvPr/>
        </p:nvCxnSpPr>
        <p:spPr>
          <a:xfrm flipV="1">
            <a:off x="7998971" y="3514891"/>
            <a:ext cx="187088" cy="174534"/>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29B55D9-B0EA-4625-A94B-2A328EA44DD6}"/>
              </a:ext>
            </a:extLst>
          </p:cNvPr>
          <p:cNvCxnSpPr>
            <a:cxnSpLocks/>
            <a:endCxn id="26" idx="0"/>
          </p:cNvCxnSpPr>
          <p:nvPr/>
        </p:nvCxnSpPr>
        <p:spPr>
          <a:xfrm flipV="1">
            <a:off x="8176086" y="3418161"/>
            <a:ext cx="334211" cy="114740"/>
          </a:xfrm>
          <a:prstGeom prst="straightConnector1">
            <a:avLst/>
          </a:prstGeom>
          <a:ln w="25400">
            <a:solidFill>
              <a:srgbClr val="FF0000"/>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8106002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B52E-D3A1-624C-8F32-72026D848F1E}"/>
              </a:ext>
            </a:extLst>
          </p:cNvPr>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9F9809-2BDF-0F4E-A98B-FE0E498BA8D3}"/>
                  </a:ext>
                </a:extLst>
              </p:cNvPr>
              <p:cNvSpPr>
                <a:spLocks noGrp="1"/>
              </p:cNvSpPr>
              <p:nvPr>
                <p:ph idx="1"/>
              </p:nvPr>
            </p:nvSpPr>
            <p:spPr/>
            <p:txBody>
              <a:bodyPr>
                <a:normAutofit/>
              </a:bodyPr>
              <a:lstStyle/>
              <a:p>
                <a:r>
                  <a:rPr lang="en-US" dirty="0"/>
                  <a:t>Data (</a:t>
                </a:r>
                <a:r>
                  <a:rPr lang="en-US" b="1" dirty="0"/>
                  <a:t>x</a:t>
                </a:r>
                <a:r>
                  <a:rPr lang="en-US" dirty="0"/>
                  <a:t>, y): (</a:t>
                </a:r>
                <a:r>
                  <a:rPr lang="en-US" b="1" dirty="0"/>
                  <a:t>x</a:t>
                </a:r>
                <a:r>
                  <a:rPr lang="en-US" baseline="-25000" dirty="0"/>
                  <a:t>1</a:t>
                </a:r>
                <a:r>
                  <a:rPr lang="en-US" dirty="0"/>
                  <a:t>, y</a:t>
                </a:r>
                <a:r>
                  <a:rPr lang="en-US" baseline="-25000" dirty="0"/>
                  <a:t>1</a:t>
                </a:r>
                <a:r>
                  <a:rPr lang="en-US" dirty="0"/>
                  <a:t>), …, (</a:t>
                </a:r>
                <a:r>
                  <a:rPr lang="en-US" b="1" dirty="0" err="1"/>
                  <a:t>x</a:t>
                </a:r>
                <a:r>
                  <a:rPr lang="en-US" baseline="-25000" dirty="0" err="1"/>
                  <a:t>N</a:t>
                </a:r>
                <a:r>
                  <a:rPr lang="en-US" dirty="0"/>
                  <a:t>, </a:t>
                </a:r>
                <a:r>
                  <a:rPr lang="en-US" dirty="0" err="1"/>
                  <a:t>y</a:t>
                </a:r>
                <a:r>
                  <a:rPr lang="en-US" baseline="-25000" dirty="0" err="1"/>
                  <a:t>N</a:t>
                </a:r>
                <a:r>
                  <a:rPr lang="en-US" dirty="0"/>
                  <a:t>)</a:t>
                </a:r>
                <a:endParaRPr lang="en-US" baseline="-25000" dirty="0"/>
              </a:p>
              <a:p>
                <a:r>
                  <a:rPr lang="en-US" dirty="0"/>
                  <a:t>Linear function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b="1" i="1">
                            <a:latin typeface="Cambria Math" panose="02040503050406030204" pitchFamily="18" charset="0"/>
                          </a:rPr>
                          <m:t>𝒙</m:t>
                        </m:r>
                      </m:e>
                    </m:d>
                    <m:r>
                      <a:rPr lang="en-US" i="1">
                        <a:latin typeface="Cambria Math" panose="02040503050406030204" pitchFamily="18" charset="0"/>
                      </a:rPr>
                      <m:t>=</m:t>
                    </m:r>
                    <m:sSub>
                      <m:sSubPr>
                        <m:ctrlPr>
                          <a:rPr lang="en-US" i="1" smtClean="0">
                            <a:latin typeface="Cambria Math" panose="02040503050406030204" pitchFamily="18" charset="0"/>
                          </a:rPr>
                        </m:ctrlPr>
                      </m:sSubPr>
                      <m:e>
                        <m:r>
                          <a:rPr lang="en-US" b="1" i="1" smtClean="0">
                            <a:latin typeface="Cambria Math" panose="02040503050406030204" pitchFamily="18" charset="0"/>
                          </a:rPr>
                          <m:t>𝒘</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oMath>
                </a14:m>
                <a:endParaRPr lang="en-US" dirty="0"/>
              </a:p>
              <a:p>
                <a:r>
                  <a:rPr lang="en-US" dirty="0"/>
                  <a:t>Minimize loss </a:t>
                </a:r>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p>
                          <m:sSupPr>
                            <m:ctrlPr>
                              <a:rPr lang="en-US" i="1">
                                <a:latin typeface="Cambria Math" panose="02040503050406030204" pitchFamily="18" charset="0"/>
                              </a:rPr>
                            </m:ctrlPr>
                          </m:sSupPr>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i="1">
                                <a:latin typeface="Cambria Math" panose="02040503050406030204" pitchFamily="18" charset="0"/>
                              </a:rPr>
                              <m:t>))</m:t>
                            </m:r>
                          </m:e>
                          <m:sup>
                            <m:r>
                              <a:rPr lang="en-US" i="1">
                                <a:latin typeface="Cambria Math" panose="02040503050406030204" pitchFamily="18" charset="0"/>
                              </a:rPr>
                              <m:t>2</m:t>
                            </m:r>
                          </m:sup>
                        </m:sSup>
                      </m:e>
                    </m:nary>
                  </m:oMath>
                </a14:m>
                <a:endParaRPr lang="en-US" dirty="0"/>
              </a:p>
              <a:p>
                <a:r>
                  <a:rPr lang="en-US" dirty="0"/>
                  <a:t>Calculate partial derivatives:</a:t>
                </a:r>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1,</m:t>
                            </m:r>
                            <m:r>
                              <a:rPr lang="en-US" i="1">
                                <a:latin typeface="Cambria Math" panose="02040503050406030204" pitchFamily="18" charset="0"/>
                              </a:rPr>
                              <m:t>𝑖</m:t>
                            </m:r>
                          </m:sub>
                        </m:sSub>
                      </m:den>
                    </m:f>
                    <m:r>
                      <a:rPr lang="en-US" i="1">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𝑖</m:t>
                            </m:r>
                          </m:sub>
                        </m:sSub>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r>
                          <a:rPr lang="en-US" b="0" i="1" smtClean="0">
                            <a:latin typeface="Cambria Math" panose="02040503050406030204" pitchFamily="18" charset="0"/>
                          </a:rPr>
                          <m:t>)</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b="0" i="1" smtClean="0">
                            <a:latin typeface="Cambria Math" panose="02040503050406030204" pitchFamily="18" charset="0"/>
                            <a:ea typeface="Cambria Math" panose="02040503050406030204" pitchFamily="18" charset="0"/>
                          </a:rPr>
                          <m:t>′</m:t>
                        </m:r>
                      </m:e>
                    </m:nary>
                  </m:oMath>
                </a14:m>
                <a:endParaRPr lang="en-US" dirty="0"/>
              </a:p>
              <a:p>
                <a:pPr lvl="1"/>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𝐿</m:t>
                        </m:r>
                      </m:num>
                      <m:den>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den>
                    </m:f>
                    <m:r>
                      <a:rPr lang="en-US" i="1">
                        <a:latin typeface="Cambria Math" panose="02040503050406030204" pitchFamily="18" charset="0"/>
                      </a:rPr>
                      <m:t>=−2</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𝒘</m:t>
                                </m:r>
                              </m:e>
                              <m:sub>
                                <m:r>
                                  <a:rPr lang="en-US" i="1">
                                    <a:latin typeface="Cambria Math" panose="02040503050406030204" pitchFamily="18" charset="0"/>
                                  </a:rPr>
                                  <m:t>1</m:t>
                                </m:r>
                              </m:sub>
                            </m:sSub>
                            <m:sSub>
                              <m:sSubPr>
                                <m:ctrlPr>
                                  <a:rPr lang="en-US"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1" i="1">
                                    <a:latin typeface="Cambria Math" panose="02040503050406030204" pitchFamily="18" charset="0"/>
                                  </a:rPr>
                                  <m:t>𝒙</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0</m:t>
                                </m:r>
                              </m:sub>
                            </m:sSub>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r>
                          <a:rPr lang="en-US" i="1">
                            <a:latin typeface="Cambria Math" panose="02040503050406030204" pitchFamily="18" charset="0"/>
                            <a:ea typeface="Cambria Math" panose="02040503050406030204" pitchFamily="18" charset="0"/>
                          </a:rPr>
                          <m:t>′</m:t>
                        </m:r>
                      </m:e>
                    </m:nary>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E89F9809-2BDF-0F4E-A98B-FE0E498BA8D3}"/>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F75890E-7648-E040-8408-16D6F14FC548}"/>
              </a:ext>
            </a:extLst>
          </p:cNvPr>
          <p:cNvSpPr>
            <a:spLocks noGrp="1"/>
          </p:cNvSpPr>
          <p:nvPr>
            <p:ph type="sldNum" sz="quarter" idx="12"/>
          </p:nvPr>
        </p:nvSpPr>
        <p:spPr/>
        <p:txBody>
          <a:bodyPr/>
          <a:lstStyle/>
          <a:p>
            <a:pPr>
              <a:defRPr/>
            </a:pPr>
            <a:fld id="{CCF77436-EC8C-4AA7-8F7E-35D67B363DD7}" type="slidenum">
              <a:rPr lang="en-US" smtClean="0"/>
              <a:pPr>
                <a:defRPr/>
              </a:pPr>
              <a:t>63</a:t>
            </a:fld>
            <a:endParaRPr lang="en-US" dirty="0"/>
          </a:p>
        </p:txBody>
      </p:sp>
    </p:spTree>
    <p:extLst>
      <p:ext uri="{BB962C8B-B14F-4D97-AF65-F5344CB8AC3E}">
        <p14:creationId xmlns:p14="http://schemas.microsoft.com/office/powerpoint/2010/main" val="4965790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2F3F-C6AA-CE42-8ADC-7F5008A9AA66}"/>
              </a:ext>
            </a:extLst>
          </p:cNvPr>
          <p:cNvSpPr>
            <a:spLocks noGrp="1"/>
          </p:cNvSpPr>
          <p:nvPr>
            <p:ph type="title"/>
          </p:nvPr>
        </p:nvSpPr>
        <p:spPr/>
        <p:txBody>
          <a:bodyPr/>
          <a:lstStyle/>
          <a:p>
            <a:r>
              <a:rPr lang="en-US" dirty="0"/>
              <a:t>Overfitting Prevention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EF857-D362-A849-813D-2950D0CED53F}"/>
                  </a:ext>
                </a:extLst>
              </p:cNvPr>
              <p:cNvSpPr>
                <a:spLocks noGrp="1"/>
              </p:cNvSpPr>
              <p:nvPr>
                <p:ph idx="1"/>
              </p:nvPr>
            </p:nvSpPr>
            <p:spPr/>
            <p:txBody>
              <a:bodyPr/>
              <a:lstStyle/>
              <a:p>
                <a:r>
                  <a:rPr lang="en-US" dirty="0"/>
                  <a:t>Regularization with L</a:t>
                </a:r>
                <a:r>
                  <a:rPr lang="en-US" baseline="-25000" dirty="0"/>
                  <a:t>1</a:t>
                </a:r>
                <a:r>
                  <a:rPr lang="en-US" dirty="0"/>
                  <a:t>/L</a:t>
                </a:r>
                <a:r>
                  <a:rPr lang="en-US" baseline="-25000" dirty="0"/>
                  <a:t>2</a:t>
                </a:r>
                <a:r>
                  <a:rPr lang="en-US" dirty="0"/>
                  <a:t> norm (sparse model):</a:t>
                </a:r>
              </a:p>
              <a:p>
                <a:pPr lvl="1"/>
                <a14:m>
                  <m:oMath xmlns:m="http://schemas.openxmlformats.org/officeDocument/2006/math">
                    <m:r>
                      <a:rPr lang="en-US" i="1">
                        <a:latin typeface="Cambria Math" panose="02040503050406030204" pitchFamily="18" charset="0"/>
                      </a:rPr>
                      <m:t>𝐿</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rPr>
                      <m:t>+</m:t>
                    </m:r>
                    <m:f>
                      <m:fPr>
                        <m:ctrlPr>
                          <a:rPr lang="bg-BG" i="1">
                            <a:solidFill>
                              <a:srgbClr val="2A2A2A"/>
                            </a:solidFill>
                            <a:latin typeface="Cambria Math" panose="02040503050406030204" pitchFamily="18" charset="0"/>
                          </a:rPr>
                        </m:ctrlPr>
                      </m:fPr>
                      <m:num>
                        <m:r>
                          <a:rPr lang="bg-BG" i="1">
                            <a:solidFill>
                              <a:srgbClr val="2A2A2A"/>
                            </a:solidFill>
                            <a:latin typeface="Cambria Math" charset="0"/>
                            <a:ea typeface="Cambria Math" charset="0"/>
                            <a:cs typeface="Cambria Math" charset="0"/>
                          </a:rPr>
                          <m:t>𝜆</m:t>
                        </m:r>
                      </m:num>
                      <m:den>
                        <m:r>
                          <a:rPr lang="en-US" i="1">
                            <a:solidFill>
                              <a:srgbClr val="2A2A2A"/>
                            </a:solidFill>
                            <a:latin typeface="Cambria Math" charset="0"/>
                          </a:rPr>
                          <m:t>𝑛</m:t>
                        </m:r>
                      </m:den>
                    </m:f>
                    <m:nary>
                      <m:naryPr>
                        <m:chr m:val="∑"/>
                        <m:limLoc m:val="subSup"/>
                        <m:supHide m:val="on"/>
                        <m:ctrlPr>
                          <a:rPr lang="en-US" i="1">
                            <a:solidFill>
                              <a:srgbClr val="2A2A2A"/>
                            </a:solidFill>
                            <a:latin typeface="Cambria Math" panose="02040503050406030204" pitchFamily="18" charset="0"/>
                          </a:rPr>
                        </m:ctrlPr>
                      </m:naryPr>
                      <m:sub>
                        <m:r>
                          <a:rPr lang="en-US" i="1">
                            <a:solidFill>
                              <a:srgbClr val="2A2A2A"/>
                            </a:solidFill>
                            <a:latin typeface="Cambria Math" charset="0"/>
                          </a:rPr>
                          <m:t>𝑤</m:t>
                        </m:r>
                      </m:sub>
                      <m:sup/>
                      <m:e>
                        <m:r>
                          <a:rPr lang="en-US" i="1">
                            <a:solidFill>
                              <a:srgbClr val="2A2A2A"/>
                            </a:solidFill>
                            <a:latin typeface="Cambria Math" charset="0"/>
                          </a:rPr>
                          <m:t>|</m:t>
                        </m:r>
                        <m:r>
                          <a:rPr lang="en-US" i="1">
                            <a:solidFill>
                              <a:srgbClr val="2A2A2A"/>
                            </a:solidFill>
                            <a:latin typeface="Cambria Math" charset="0"/>
                          </a:rPr>
                          <m:t>𝑤</m:t>
                        </m:r>
                        <m:r>
                          <a:rPr lang="en-US" i="1">
                            <a:solidFill>
                              <a:srgbClr val="2A2A2A"/>
                            </a:solidFill>
                            <a:latin typeface="Cambria Math" charset="0"/>
                          </a:rPr>
                          <m:t>|</m:t>
                        </m:r>
                      </m:e>
                    </m:nary>
                  </m:oMath>
                </a14:m>
                <a:endParaRPr lang="en-US" i="1" dirty="0">
                  <a:latin typeface="Cambria Math" panose="02040503050406030204" pitchFamily="18" charset="0"/>
                </a:endParaRPr>
              </a:p>
              <a:p>
                <a:pPr lvl="1"/>
                <a14:m>
                  <m:oMath xmlns:m="http://schemas.openxmlformats.org/officeDocument/2006/math">
                    <m:r>
                      <a:rPr lang="en-US" i="1">
                        <a:latin typeface="Cambria Math" panose="02040503050406030204" pitchFamily="18" charset="0"/>
                      </a:rPr>
                      <m:t>𝐿</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m:t>
                    </m:r>
                    <m:r>
                      <a:rPr lang="en-US" i="1">
                        <a:latin typeface="Cambria Math" panose="02040503050406030204" pitchFamily="18" charset="0"/>
                      </a:rPr>
                      <m:t>+</m:t>
                    </m:r>
                    <m:f>
                      <m:fPr>
                        <m:ctrlPr>
                          <a:rPr lang="bg-BG" i="1">
                            <a:solidFill>
                              <a:srgbClr val="2A2A2A"/>
                            </a:solidFill>
                            <a:latin typeface="Cambria Math" panose="02040503050406030204" pitchFamily="18" charset="0"/>
                          </a:rPr>
                        </m:ctrlPr>
                      </m:fPr>
                      <m:num>
                        <m:r>
                          <a:rPr lang="bg-BG" i="1">
                            <a:solidFill>
                              <a:srgbClr val="2A2A2A"/>
                            </a:solidFill>
                            <a:latin typeface="Cambria Math" charset="0"/>
                            <a:ea typeface="Cambria Math" charset="0"/>
                            <a:cs typeface="Cambria Math" charset="0"/>
                          </a:rPr>
                          <m:t>𝜆</m:t>
                        </m:r>
                      </m:num>
                      <m:den>
                        <m:r>
                          <a:rPr lang="en-US" i="1">
                            <a:solidFill>
                              <a:srgbClr val="2A2A2A"/>
                            </a:solidFill>
                            <a:latin typeface="Cambria Math" charset="0"/>
                          </a:rPr>
                          <m:t>𝑛</m:t>
                        </m:r>
                      </m:den>
                    </m:f>
                    <m:nary>
                      <m:naryPr>
                        <m:chr m:val="∑"/>
                        <m:limLoc m:val="subSup"/>
                        <m:supHide m:val="on"/>
                        <m:ctrlPr>
                          <a:rPr lang="en-US" i="1">
                            <a:solidFill>
                              <a:srgbClr val="2A2A2A"/>
                            </a:solidFill>
                            <a:latin typeface="Cambria Math" panose="02040503050406030204" pitchFamily="18" charset="0"/>
                          </a:rPr>
                        </m:ctrlPr>
                      </m:naryPr>
                      <m:sub>
                        <m:r>
                          <a:rPr lang="en-US" i="1">
                            <a:solidFill>
                              <a:srgbClr val="2A2A2A"/>
                            </a:solidFill>
                            <a:latin typeface="Cambria Math" charset="0"/>
                          </a:rPr>
                          <m:t>𝑤</m:t>
                        </m:r>
                      </m:sub>
                      <m:sup/>
                      <m:e>
                        <m:sSup>
                          <m:sSupPr>
                            <m:ctrlPr>
                              <a:rPr lang="is-IS" i="1">
                                <a:solidFill>
                                  <a:srgbClr val="2A2A2A"/>
                                </a:solidFill>
                                <a:latin typeface="Cambria Math" panose="02040503050406030204" pitchFamily="18" charset="0"/>
                              </a:rPr>
                            </m:ctrlPr>
                          </m:sSupPr>
                          <m:e>
                            <m:r>
                              <a:rPr lang="en-US" i="1">
                                <a:solidFill>
                                  <a:srgbClr val="2A2A2A"/>
                                </a:solidFill>
                                <a:latin typeface="Cambria Math" charset="0"/>
                              </a:rPr>
                              <m:t>|</m:t>
                            </m:r>
                            <m:r>
                              <a:rPr lang="en-US" i="1">
                                <a:solidFill>
                                  <a:srgbClr val="2A2A2A"/>
                                </a:solidFill>
                                <a:latin typeface="Cambria Math" charset="0"/>
                              </a:rPr>
                              <m:t>𝑤</m:t>
                            </m:r>
                            <m:r>
                              <a:rPr lang="en-US" i="1">
                                <a:solidFill>
                                  <a:srgbClr val="2A2A2A"/>
                                </a:solidFill>
                                <a:latin typeface="Cambria Math" charset="0"/>
                              </a:rPr>
                              <m:t>|</m:t>
                            </m:r>
                          </m:e>
                          <m:sup>
                            <m:r>
                              <a:rPr lang="is-IS" i="1">
                                <a:solidFill>
                                  <a:srgbClr val="2A2A2A"/>
                                </a:solidFill>
                                <a:latin typeface="Cambria Math" charset="0"/>
                              </a:rPr>
                              <m:t>2</m:t>
                            </m:r>
                          </m:sup>
                        </m:sSup>
                      </m:e>
                    </m:nary>
                  </m:oMath>
                </a14:m>
                <a:endParaRPr lang="en-US" dirty="0"/>
              </a:p>
            </p:txBody>
          </p:sp>
        </mc:Choice>
        <mc:Fallback xmlns="">
          <p:sp>
            <p:nvSpPr>
              <p:cNvPr id="3" name="Content Placeholder 2">
                <a:extLst>
                  <a:ext uri="{FF2B5EF4-FFF2-40B4-BE49-F238E27FC236}">
                    <a16:creationId xmlns:a16="http://schemas.microsoft.com/office/drawing/2014/main" id="{A62EF857-D362-A849-813D-2950D0CED53F}"/>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A84F3AA-FA05-914E-8495-15B867F3CE5E}"/>
              </a:ext>
            </a:extLst>
          </p:cNvPr>
          <p:cNvSpPr>
            <a:spLocks noGrp="1"/>
          </p:cNvSpPr>
          <p:nvPr>
            <p:ph type="sldNum" sz="quarter" idx="12"/>
          </p:nvPr>
        </p:nvSpPr>
        <p:spPr/>
        <p:txBody>
          <a:bodyPr/>
          <a:lstStyle/>
          <a:p>
            <a:pPr>
              <a:defRPr/>
            </a:pPr>
            <a:fld id="{CCF77436-EC8C-4AA7-8F7E-35D67B363DD7}" type="slidenum">
              <a:rPr lang="en-US" smtClean="0"/>
              <a:pPr>
                <a:defRPr/>
              </a:pPr>
              <a:t>64</a:t>
            </a:fld>
            <a:endParaRPr lang="en-US" dirty="0"/>
          </a:p>
        </p:txBody>
      </p:sp>
    </p:spTree>
    <p:extLst>
      <p:ext uri="{BB962C8B-B14F-4D97-AF65-F5344CB8AC3E}">
        <p14:creationId xmlns:p14="http://schemas.microsoft.com/office/powerpoint/2010/main" val="25619829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B2FADC-F380-0E48-BBCB-FF17C2E13EC7}"/>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86C08CAE-3158-B946-9384-23166A894343}"/>
              </a:ext>
            </a:extLst>
          </p:cNvPr>
          <p:cNvSpPr>
            <a:spLocks noGrp="1"/>
          </p:cNvSpPr>
          <p:nvPr>
            <p:ph idx="1"/>
          </p:nvPr>
        </p:nvSpPr>
        <p:spPr/>
        <p:txBody>
          <a:bodyPr>
            <a:normAutofit/>
          </a:bodyPr>
          <a:lstStyle/>
          <a:p>
            <a:r>
              <a:rPr lang="en-US" dirty="0"/>
              <a:t>Parametric</a:t>
            </a:r>
          </a:p>
          <a:p>
            <a:pPr lvl="1"/>
            <a:r>
              <a:rPr lang="en-US" dirty="0"/>
              <a:t>Naive Bayes Network</a:t>
            </a:r>
          </a:p>
          <a:p>
            <a:pPr lvl="1"/>
            <a:r>
              <a:rPr lang="en-US" dirty="0"/>
              <a:t>Decision tree</a:t>
            </a:r>
          </a:p>
          <a:p>
            <a:pPr lvl="1"/>
            <a:r>
              <a:rPr lang="en-US" dirty="0"/>
              <a:t>Linear regression</a:t>
            </a:r>
          </a:p>
          <a:p>
            <a:pPr lvl="1"/>
            <a:r>
              <a:rPr lang="en-US" dirty="0"/>
              <a:t>Logistic regression</a:t>
            </a:r>
          </a:p>
          <a:p>
            <a:r>
              <a:rPr lang="en-US" dirty="0"/>
              <a:t>Non-parametric</a:t>
            </a:r>
          </a:p>
          <a:p>
            <a:pPr lvl="1"/>
            <a:r>
              <a:rPr lang="en-US" dirty="0"/>
              <a:t>Support Vector Machines (SVM)</a:t>
            </a:r>
          </a:p>
          <a:p>
            <a:pPr lvl="1"/>
            <a:r>
              <a:rPr lang="en-US" dirty="0"/>
              <a:t>K-Nearest Neighbors (KNN)</a:t>
            </a:r>
          </a:p>
          <a:p>
            <a:pPr lvl="1"/>
            <a:endParaRPr lang="en-US" dirty="0"/>
          </a:p>
        </p:txBody>
      </p:sp>
      <p:sp>
        <p:nvSpPr>
          <p:cNvPr id="4" name="Slide Number Placeholder 3">
            <a:extLst>
              <a:ext uri="{FF2B5EF4-FFF2-40B4-BE49-F238E27FC236}">
                <a16:creationId xmlns:a16="http://schemas.microsoft.com/office/drawing/2014/main" id="{488FF705-E02B-994D-8E21-C8829BCDD113}"/>
              </a:ext>
            </a:extLst>
          </p:cNvPr>
          <p:cNvSpPr>
            <a:spLocks noGrp="1"/>
          </p:cNvSpPr>
          <p:nvPr>
            <p:ph type="sldNum" sz="quarter" idx="12"/>
          </p:nvPr>
        </p:nvSpPr>
        <p:spPr/>
        <p:txBody>
          <a:bodyPr/>
          <a:lstStyle/>
          <a:p>
            <a:pPr>
              <a:defRPr/>
            </a:pPr>
            <a:fld id="{CCF77436-EC8C-4AA7-8F7E-35D67B363DD7}" type="slidenum">
              <a:rPr lang="en-US" smtClean="0"/>
              <a:pPr>
                <a:defRPr/>
              </a:pPr>
              <a:t>65</a:t>
            </a:fld>
            <a:endParaRPr lang="en-US" dirty="0"/>
          </a:p>
        </p:txBody>
      </p:sp>
    </p:spTree>
    <p:extLst>
      <p:ext uri="{BB962C8B-B14F-4D97-AF65-F5344CB8AC3E}">
        <p14:creationId xmlns:p14="http://schemas.microsoft.com/office/powerpoint/2010/main" val="2608843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pPr lvl="1"/>
            <a:r>
              <a:rPr lang="en-US" dirty="0"/>
              <a:t>Classification with Naive Bayes Network</a:t>
            </a:r>
          </a:p>
          <a:p>
            <a:pPr lvl="1"/>
            <a:r>
              <a:rPr lang="en-US" dirty="0"/>
              <a:t>Classification with Decision Tree</a:t>
            </a:r>
          </a:p>
          <a:p>
            <a:pPr lvl="1"/>
            <a:r>
              <a:rPr lang="en-US" dirty="0"/>
              <a:t>Linear Regression</a:t>
            </a:r>
          </a:p>
          <a:p>
            <a:pPr lvl="1"/>
            <a:r>
              <a:rPr lang="en-US" dirty="0"/>
              <a:t>Classification with Logistic Regression</a:t>
            </a:r>
          </a:p>
          <a:p>
            <a:pPr lvl="1"/>
            <a:r>
              <a:rPr lang="en-US" dirty="0"/>
              <a:t>Classification with K-Nearest Neighbors (KNN)</a:t>
            </a:r>
          </a:p>
          <a:p>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66</a:t>
            </a:fld>
            <a:endParaRPr lang="en-US" dirty="0"/>
          </a:p>
        </p:txBody>
      </p:sp>
    </p:spTree>
    <p:extLst>
      <p:ext uri="{BB962C8B-B14F-4D97-AF65-F5344CB8AC3E}">
        <p14:creationId xmlns:p14="http://schemas.microsoft.com/office/powerpoint/2010/main" val="2168372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0E812-85C4-428C-AEE8-535E2EBE0FBC}"/>
              </a:ext>
            </a:extLst>
          </p:cNvPr>
          <p:cNvSpPr>
            <a:spLocks noGrp="1"/>
          </p:cNvSpPr>
          <p:nvPr>
            <p:ph type="title"/>
          </p:nvPr>
        </p:nvSpPr>
        <p:spPr/>
        <p:txBody>
          <a:bodyPr/>
          <a:lstStyle/>
          <a:p>
            <a:r>
              <a:rPr lang="en-US" dirty="0"/>
              <a:t>KNN</a:t>
            </a:r>
          </a:p>
        </p:txBody>
      </p:sp>
      <p:sp>
        <p:nvSpPr>
          <p:cNvPr id="3" name="Content Placeholder 2">
            <a:extLst>
              <a:ext uri="{FF2B5EF4-FFF2-40B4-BE49-F238E27FC236}">
                <a16:creationId xmlns:a16="http://schemas.microsoft.com/office/drawing/2014/main" id="{C5D87EC8-6C4E-40BD-8F08-61B7BE71B9B5}"/>
              </a:ext>
            </a:extLst>
          </p:cNvPr>
          <p:cNvSpPr>
            <a:spLocks noGrp="1"/>
          </p:cNvSpPr>
          <p:nvPr>
            <p:ph idx="1"/>
          </p:nvPr>
        </p:nvSpPr>
        <p:spPr/>
        <p:txBody>
          <a:bodyPr/>
          <a:lstStyle/>
          <a:p>
            <a:r>
              <a:rPr lang="en-US" dirty="0"/>
              <a:t>A data point is classified by a majority vote of its neighbors. </a:t>
            </a:r>
          </a:p>
          <a:p>
            <a:r>
              <a:rPr lang="en-US" dirty="0"/>
              <a:t>If </a:t>
            </a:r>
            <a:r>
              <a:rPr lang="en-US" i="1" dirty="0"/>
              <a:t>k</a:t>
            </a:r>
            <a:r>
              <a:rPr lang="en-US" dirty="0"/>
              <a:t> = 1, then the data point is simply assigned to the class of that single nearest neighbor.</a:t>
            </a:r>
          </a:p>
          <a:p>
            <a:r>
              <a:rPr lang="en-US" dirty="0"/>
              <a:t>The algorithm needs to memorize all data.</a:t>
            </a:r>
          </a:p>
        </p:txBody>
      </p:sp>
      <p:sp>
        <p:nvSpPr>
          <p:cNvPr id="4" name="Slide Number Placeholder 3">
            <a:extLst>
              <a:ext uri="{FF2B5EF4-FFF2-40B4-BE49-F238E27FC236}">
                <a16:creationId xmlns:a16="http://schemas.microsoft.com/office/drawing/2014/main" id="{EC5EE7CC-B583-4010-9DA9-EB6F04B66E7E}"/>
              </a:ext>
            </a:extLst>
          </p:cNvPr>
          <p:cNvSpPr>
            <a:spLocks noGrp="1"/>
          </p:cNvSpPr>
          <p:nvPr>
            <p:ph type="sldNum" sz="quarter" idx="12"/>
          </p:nvPr>
        </p:nvSpPr>
        <p:spPr/>
        <p:txBody>
          <a:bodyPr/>
          <a:lstStyle/>
          <a:p>
            <a:pPr>
              <a:defRPr/>
            </a:pPr>
            <a:fld id="{CCF77436-EC8C-4AA7-8F7E-35D67B363DD7}" type="slidenum">
              <a:rPr lang="en-US" smtClean="0"/>
              <a:pPr>
                <a:defRPr/>
              </a:pPr>
              <a:t>67</a:t>
            </a:fld>
            <a:endParaRPr lang="en-US" dirty="0"/>
          </a:p>
        </p:txBody>
      </p:sp>
    </p:spTree>
    <p:extLst>
      <p:ext uri="{BB962C8B-B14F-4D97-AF65-F5344CB8AC3E}">
        <p14:creationId xmlns:p14="http://schemas.microsoft.com/office/powerpoint/2010/main" val="24281920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819-9481-E240-8E22-02BC4F883495}"/>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B1A17A0F-E93E-594A-8C3E-474C5257D528}"/>
              </a:ext>
            </a:extLst>
          </p:cNvPr>
          <p:cNvSpPr>
            <a:spLocks noGrp="1"/>
          </p:cNvSpPr>
          <p:nvPr>
            <p:ph idx="1"/>
          </p:nvPr>
        </p:nvSpPr>
        <p:spPr>
          <a:xfrm>
            <a:off x="609600" y="3657847"/>
            <a:ext cx="10972800" cy="2895355"/>
          </a:xfrm>
        </p:spPr>
        <p:txBody>
          <a:bodyPr>
            <a:normAutofit/>
          </a:bodyPr>
          <a:lstStyle/>
          <a:p>
            <a:r>
              <a:rPr lang="en-US" dirty="0"/>
              <a:t>Which class do the dot nodes (</a:t>
            </a:r>
            <a:r>
              <a:rPr lang="en-US" dirty="0" err="1"/>
              <a:t>a,b,c</a:t>
            </a:r>
            <a:r>
              <a:rPr lang="en-US" dirty="0"/>
              <a:t>) belong to according to 1-nearest neighbor?</a:t>
            </a:r>
          </a:p>
          <a:p>
            <a:pPr lvl="1"/>
            <a:r>
              <a:rPr lang="en-US" dirty="0"/>
              <a:t>a: +</a:t>
            </a:r>
          </a:p>
          <a:p>
            <a:pPr lvl="1"/>
            <a:r>
              <a:rPr lang="en-US" dirty="0"/>
              <a:t>b: +</a:t>
            </a:r>
          </a:p>
          <a:p>
            <a:pPr lvl="1"/>
            <a:r>
              <a:rPr lang="en-US" dirty="0"/>
              <a:t>c: -</a:t>
            </a:r>
          </a:p>
        </p:txBody>
      </p:sp>
      <p:sp>
        <p:nvSpPr>
          <p:cNvPr id="4" name="Slide Number Placeholder 3">
            <a:extLst>
              <a:ext uri="{FF2B5EF4-FFF2-40B4-BE49-F238E27FC236}">
                <a16:creationId xmlns:a16="http://schemas.microsoft.com/office/drawing/2014/main" id="{85DD5887-0F2B-644F-BBD9-B939A74DE85D}"/>
              </a:ext>
            </a:extLst>
          </p:cNvPr>
          <p:cNvSpPr>
            <a:spLocks noGrp="1"/>
          </p:cNvSpPr>
          <p:nvPr>
            <p:ph type="sldNum" sz="quarter" idx="12"/>
          </p:nvPr>
        </p:nvSpPr>
        <p:spPr/>
        <p:txBody>
          <a:bodyPr/>
          <a:lstStyle/>
          <a:p>
            <a:fld id="{CCF77436-EC8C-4AA7-8F7E-35D67B363DD7}" type="slidenum">
              <a:rPr lang="en-US" smtClean="0"/>
              <a:pPr/>
              <a:t>68</a:t>
            </a:fld>
            <a:endParaRPr lang="en-US" dirty="0"/>
          </a:p>
        </p:txBody>
      </p:sp>
      <p:sp>
        <p:nvSpPr>
          <p:cNvPr id="5" name="Rectangle 4">
            <a:extLst>
              <a:ext uri="{FF2B5EF4-FFF2-40B4-BE49-F238E27FC236}">
                <a16:creationId xmlns:a16="http://schemas.microsoft.com/office/drawing/2014/main" id="{B089EA9A-9C4D-964E-B449-1B18AD26FD26}"/>
              </a:ext>
            </a:extLst>
          </p:cNvPr>
          <p:cNvSpPr/>
          <p:nvPr/>
        </p:nvSpPr>
        <p:spPr>
          <a:xfrm>
            <a:off x="4294324" y="1502261"/>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6" name="Rectangle 5">
            <a:extLst>
              <a:ext uri="{FF2B5EF4-FFF2-40B4-BE49-F238E27FC236}">
                <a16:creationId xmlns:a16="http://schemas.microsoft.com/office/drawing/2014/main" id="{2ADA461E-EE10-894C-911C-450FEDB31082}"/>
              </a:ext>
            </a:extLst>
          </p:cNvPr>
          <p:cNvSpPr/>
          <p:nvPr/>
        </p:nvSpPr>
        <p:spPr>
          <a:xfrm>
            <a:off x="4646148" y="1110679"/>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7" name="Rectangle 6">
            <a:extLst>
              <a:ext uri="{FF2B5EF4-FFF2-40B4-BE49-F238E27FC236}">
                <a16:creationId xmlns:a16="http://schemas.microsoft.com/office/drawing/2014/main" id="{30433266-F4E5-5143-91D3-3610442B4E9C}"/>
              </a:ext>
            </a:extLst>
          </p:cNvPr>
          <p:cNvSpPr/>
          <p:nvPr/>
        </p:nvSpPr>
        <p:spPr>
          <a:xfrm>
            <a:off x="4210531" y="2198043"/>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8" name="Rectangle 7">
            <a:extLst>
              <a:ext uri="{FF2B5EF4-FFF2-40B4-BE49-F238E27FC236}">
                <a16:creationId xmlns:a16="http://schemas.microsoft.com/office/drawing/2014/main" id="{E444ABFA-656E-EF41-8A7C-1B7773E2F071}"/>
              </a:ext>
            </a:extLst>
          </p:cNvPr>
          <p:cNvSpPr/>
          <p:nvPr/>
        </p:nvSpPr>
        <p:spPr>
          <a:xfrm>
            <a:off x="5131088" y="2252759"/>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9" name="Rectangle 8">
            <a:extLst>
              <a:ext uri="{FF2B5EF4-FFF2-40B4-BE49-F238E27FC236}">
                <a16:creationId xmlns:a16="http://schemas.microsoft.com/office/drawing/2014/main" id="{A67A3770-B2C8-1148-9C41-0A4191ABD6EF}"/>
              </a:ext>
            </a:extLst>
          </p:cNvPr>
          <p:cNvSpPr/>
          <p:nvPr/>
        </p:nvSpPr>
        <p:spPr>
          <a:xfrm>
            <a:off x="5469056" y="2746407"/>
            <a:ext cx="442750"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10" name="Rectangle 9">
            <a:extLst>
              <a:ext uri="{FF2B5EF4-FFF2-40B4-BE49-F238E27FC236}">
                <a16:creationId xmlns:a16="http://schemas.microsoft.com/office/drawing/2014/main" id="{00D715BD-F0F8-7E4D-8F87-FD8071AE7919}"/>
              </a:ext>
            </a:extLst>
          </p:cNvPr>
          <p:cNvSpPr/>
          <p:nvPr/>
        </p:nvSpPr>
        <p:spPr>
          <a:xfrm>
            <a:off x="5910956" y="2392464"/>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11" name="Rectangle 10">
            <a:extLst>
              <a:ext uri="{FF2B5EF4-FFF2-40B4-BE49-F238E27FC236}">
                <a16:creationId xmlns:a16="http://schemas.microsoft.com/office/drawing/2014/main" id="{C698BC1D-BA8E-8F44-9A25-E9F46B7510B6}"/>
              </a:ext>
            </a:extLst>
          </p:cNvPr>
          <p:cNvSpPr/>
          <p:nvPr/>
        </p:nvSpPr>
        <p:spPr>
          <a:xfrm>
            <a:off x="4199743" y="2594774"/>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12" name="Rectangle 11">
            <a:extLst>
              <a:ext uri="{FF2B5EF4-FFF2-40B4-BE49-F238E27FC236}">
                <a16:creationId xmlns:a16="http://schemas.microsoft.com/office/drawing/2014/main" id="{79BC176E-CB59-7F45-8584-DE1BB39D7201}"/>
              </a:ext>
            </a:extLst>
          </p:cNvPr>
          <p:cNvSpPr/>
          <p:nvPr/>
        </p:nvSpPr>
        <p:spPr>
          <a:xfrm>
            <a:off x="5926463" y="1637408"/>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3" name="Rectangle 12">
            <a:extLst>
              <a:ext uri="{FF2B5EF4-FFF2-40B4-BE49-F238E27FC236}">
                <a16:creationId xmlns:a16="http://schemas.microsoft.com/office/drawing/2014/main" id="{695E0C73-C5C0-8640-B70E-BA7CCA54D190}"/>
              </a:ext>
            </a:extLst>
          </p:cNvPr>
          <p:cNvSpPr/>
          <p:nvPr/>
        </p:nvSpPr>
        <p:spPr>
          <a:xfrm>
            <a:off x="6915627" y="1858499"/>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4" name="Rectangle 13">
            <a:extLst>
              <a:ext uri="{FF2B5EF4-FFF2-40B4-BE49-F238E27FC236}">
                <a16:creationId xmlns:a16="http://schemas.microsoft.com/office/drawing/2014/main" id="{8A5D13E9-3578-A34A-A618-9920C7B12860}"/>
              </a:ext>
            </a:extLst>
          </p:cNvPr>
          <p:cNvSpPr/>
          <p:nvPr/>
        </p:nvSpPr>
        <p:spPr>
          <a:xfrm>
            <a:off x="6248516" y="1476381"/>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5" name="Rectangle 14">
            <a:extLst>
              <a:ext uri="{FF2B5EF4-FFF2-40B4-BE49-F238E27FC236}">
                <a16:creationId xmlns:a16="http://schemas.microsoft.com/office/drawing/2014/main" id="{F0174B90-20E1-024F-A148-7377A13CB3DA}"/>
              </a:ext>
            </a:extLst>
          </p:cNvPr>
          <p:cNvSpPr/>
          <p:nvPr/>
        </p:nvSpPr>
        <p:spPr>
          <a:xfrm>
            <a:off x="5317150" y="735804"/>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6" name="Rectangle 15">
            <a:extLst>
              <a:ext uri="{FF2B5EF4-FFF2-40B4-BE49-F238E27FC236}">
                <a16:creationId xmlns:a16="http://schemas.microsoft.com/office/drawing/2014/main" id="{E710CDFB-A26C-AF40-B5D2-BC02587C6447}"/>
              </a:ext>
            </a:extLst>
          </p:cNvPr>
          <p:cNvSpPr/>
          <p:nvPr/>
        </p:nvSpPr>
        <p:spPr>
          <a:xfrm>
            <a:off x="5900584" y="835152"/>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7" name="Rectangle 16">
            <a:extLst>
              <a:ext uri="{FF2B5EF4-FFF2-40B4-BE49-F238E27FC236}">
                <a16:creationId xmlns:a16="http://schemas.microsoft.com/office/drawing/2014/main" id="{BB982F55-3AEF-F940-9781-53817BF2EEDD}"/>
              </a:ext>
            </a:extLst>
          </p:cNvPr>
          <p:cNvSpPr/>
          <p:nvPr/>
        </p:nvSpPr>
        <p:spPr>
          <a:xfrm>
            <a:off x="5558401" y="1286603"/>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8" name="Rectangle 17">
            <a:extLst>
              <a:ext uri="{FF2B5EF4-FFF2-40B4-BE49-F238E27FC236}">
                <a16:creationId xmlns:a16="http://schemas.microsoft.com/office/drawing/2014/main" id="{79EB40F2-C1E7-0C4E-A8EE-9089C72870B4}"/>
              </a:ext>
            </a:extLst>
          </p:cNvPr>
          <p:cNvSpPr/>
          <p:nvPr/>
        </p:nvSpPr>
        <p:spPr>
          <a:xfrm>
            <a:off x="5880454" y="1125576"/>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22" name="Rectangle 21">
            <a:extLst>
              <a:ext uri="{FF2B5EF4-FFF2-40B4-BE49-F238E27FC236}">
                <a16:creationId xmlns:a16="http://schemas.microsoft.com/office/drawing/2014/main" id="{A532B0AB-A42A-C840-AAD1-2F641DE17E70}"/>
              </a:ext>
            </a:extLst>
          </p:cNvPr>
          <p:cNvSpPr/>
          <p:nvPr/>
        </p:nvSpPr>
        <p:spPr>
          <a:xfrm>
            <a:off x="4763026" y="1430821"/>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27" name="Rectangle 26">
            <a:extLst>
              <a:ext uri="{FF2B5EF4-FFF2-40B4-BE49-F238E27FC236}">
                <a16:creationId xmlns:a16="http://schemas.microsoft.com/office/drawing/2014/main" id="{94A44F23-7244-2644-9726-788F9993EE43}"/>
              </a:ext>
            </a:extLst>
          </p:cNvPr>
          <p:cNvSpPr/>
          <p:nvPr/>
        </p:nvSpPr>
        <p:spPr>
          <a:xfrm>
            <a:off x="6489339" y="932874"/>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28" name="Rectangle 27">
            <a:extLst>
              <a:ext uri="{FF2B5EF4-FFF2-40B4-BE49-F238E27FC236}">
                <a16:creationId xmlns:a16="http://schemas.microsoft.com/office/drawing/2014/main" id="{0C1E132E-5171-424D-B9B3-2DB68AA87F89}"/>
              </a:ext>
            </a:extLst>
          </p:cNvPr>
          <p:cNvSpPr/>
          <p:nvPr/>
        </p:nvSpPr>
        <p:spPr>
          <a:xfrm>
            <a:off x="5678448" y="1819301"/>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29" name="Rectangle 28">
            <a:extLst>
              <a:ext uri="{FF2B5EF4-FFF2-40B4-BE49-F238E27FC236}">
                <a16:creationId xmlns:a16="http://schemas.microsoft.com/office/drawing/2014/main" id="{4AD4F27B-962A-3945-A422-A08F566C606D}"/>
              </a:ext>
            </a:extLst>
          </p:cNvPr>
          <p:cNvSpPr/>
          <p:nvPr/>
        </p:nvSpPr>
        <p:spPr>
          <a:xfrm>
            <a:off x="4972793" y="1804419"/>
            <a:ext cx="360996" cy="523220"/>
          </a:xfrm>
          <a:prstGeom prst="rect">
            <a:avLst/>
          </a:prstGeom>
        </p:spPr>
        <p:txBody>
          <a:bodyPr wrap="none">
            <a:spAutoFit/>
          </a:bodyPr>
          <a:lstStyle/>
          <a:p>
            <a:r>
              <a:rPr lang="en-US" sz="2800" dirty="0">
                <a:solidFill>
                  <a:srgbClr val="FF0000"/>
                </a:solidFill>
                <a:latin typeface="Candara" panose="020E0502030303020204" pitchFamily="34" charset="0"/>
              </a:rPr>
              <a:t>a</a:t>
            </a:r>
          </a:p>
        </p:txBody>
      </p:sp>
      <p:sp>
        <p:nvSpPr>
          <p:cNvPr id="30" name="Rectangle 29">
            <a:extLst>
              <a:ext uri="{FF2B5EF4-FFF2-40B4-BE49-F238E27FC236}">
                <a16:creationId xmlns:a16="http://schemas.microsoft.com/office/drawing/2014/main" id="{C1497E38-1CD9-7E45-A3AA-CD714E987D14}"/>
              </a:ext>
            </a:extLst>
          </p:cNvPr>
          <p:cNvSpPr/>
          <p:nvPr/>
        </p:nvSpPr>
        <p:spPr>
          <a:xfrm>
            <a:off x="5863328" y="2155251"/>
            <a:ext cx="383438" cy="523220"/>
          </a:xfrm>
          <a:prstGeom prst="rect">
            <a:avLst/>
          </a:prstGeom>
        </p:spPr>
        <p:txBody>
          <a:bodyPr wrap="none">
            <a:spAutoFit/>
          </a:bodyPr>
          <a:lstStyle/>
          <a:p>
            <a:r>
              <a:rPr lang="en-US" sz="2800" dirty="0">
                <a:solidFill>
                  <a:srgbClr val="FF0000"/>
                </a:solidFill>
                <a:latin typeface="Candara" panose="020E0502030303020204" pitchFamily="34" charset="0"/>
              </a:rPr>
              <a:t>b</a:t>
            </a:r>
          </a:p>
        </p:txBody>
      </p:sp>
      <p:sp>
        <p:nvSpPr>
          <p:cNvPr id="31" name="Rectangle 30">
            <a:extLst>
              <a:ext uri="{FF2B5EF4-FFF2-40B4-BE49-F238E27FC236}">
                <a16:creationId xmlns:a16="http://schemas.microsoft.com/office/drawing/2014/main" id="{94EE4E4C-27E5-BF48-A0D9-44440D6DB624}"/>
              </a:ext>
            </a:extLst>
          </p:cNvPr>
          <p:cNvSpPr/>
          <p:nvPr/>
        </p:nvSpPr>
        <p:spPr>
          <a:xfrm>
            <a:off x="6724948" y="1341968"/>
            <a:ext cx="346570" cy="523220"/>
          </a:xfrm>
          <a:prstGeom prst="rect">
            <a:avLst/>
          </a:prstGeom>
        </p:spPr>
        <p:txBody>
          <a:bodyPr wrap="none">
            <a:spAutoFit/>
          </a:bodyPr>
          <a:lstStyle/>
          <a:p>
            <a:r>
              <a:rPr lang="en-US" sz="2800" dirty="0">
                <a:solidFill>
                  <a:srgbClr val="FF0000"/>
                </a:solidFill>
                <a:latin typeface="Candara" panose="020E0502030303020204" pitchFamily="34" charset="0"/>
              </a:rPr>
              <a:t>c</a:t>
            </a:r>
          </a:p>
        </p:txBody>
      </p:sp>
    </p:spTree>
    <p:extLst>
      <p:ext uri="{BB962C8B-B14F-4D97-AF65-F5344CB8AC3E}">
        <p14:creationId xmlns:p14="http://schemas.microsoft.com/office/powerpoint/2010/main" val="361394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87710-2AA5-2037-4E1E-B44AE74DC7CA}"/>
              </a:ext>
            </a:extLst>
          </p:cNvPr>
          <p:cNvSpPr>
            <a:spLocks noGrp="1"/>
          </p:cNvSpPr>
          <p:nvPr>
            <p:ph type="title"/>
          </p:nvPr>
        </p:nvSpPr>
        <p:spPr/>
        <p:txBody>
          <a:bodyPr>
            <a:normAutofit fontScale="90000"/>
          </a:bodyPr>
          <a:lstStyle/>
          <a:p>
            <a:r>
              <a:rPr lang="en-US" dirty="0"/>
              <a:t>GO TO KAGGLE.COM TO DO MACHINE LEARNING TRAINING DATA SET COMPETITIONS</a:t>
            </a:r>
          </a:p>
        </p:txBody>
      </p:sp>
      <p:sp>
        <p:nvSpPr>
          <p:cNvPr id="3" name="Content Placeholder 2">
            <a:extLst>
              <a:ext uri="{FF2B5EF4-FFF2-40B4-BE49-F238E27FC236}">
                <a16:creationId xmlns:a16="http://schemas.microsoft.com/office/drawing/2014/main" id="{D38ED298-8489-E27E-9D0C-50BE9410B68B}"/>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1C0109D-A916-50B9-F80B-4E96AD349C05}"/>
              </a:ext>
            </a:extLst>
          </p:cNvPr>
          <p:cNvSpPr>
            <a:spLocks noGrp="1"/>
          </p:cNvSpPr>
          <p:nvPr>
            <p:ph type="sldNum" sz="quarter" idx="12"/>
          </p:nvPr>
        </p:nvSpPr>
        <p:spPr/>
        <p:txBody>
          <a:bodyPr/>
          <a:lstStyle/>
          <a:p>
            <a:pPr>
              <a:defRPr/>
            </a:pPr>
            <a:fld id="{CCF77436-EC8C-4AA7-8F7E-35D67B363DD7}" type="slidenum">
              <a:rPr lang="en-US" smtClean="0"/>
              <a:pPr>
                <a:defRPr/>
              </a:pPr>
              <a:t>69</a:t>
            </a:fld>
            <a:endParaRPr lang="en-US" dirty="0"/>
          </a:p>
        </p:txBody>
      </p:sp>
    </p:spTree>
    <p:extLst>
      <p:ext uri="{BB962C8B-B14F-4D97-AF65-F5344CB8AC3E}">
        <p14:creationId xmlns:p14="http://schemas.microsoft.com/office/powerpoint/2010/main" val="414697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38006-80AE-2840-AF5B-313C1AA7C74D}"/>
              </a:ext>
            </a:extLst>
          </p:cNvPr>
          <p:cNvSpPr>
            <a:spLocks noGrp="1"/>
          </p:cNvSpPr>
          <p:nvPr>
            <p:ph type="title"/>
          </p:nvPr>
        </p:nvSpPr>
        <p:spPr/>
        <p:txBody>
          <a:bodyPr/>
          <a:lstStyle/>
          <a:p>
            <a:r>
              <a:rPr lang="en-US" dirty="0"/>
              <a:t>Statistical Learning Methods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A051CF8-0004-9543-8D96-E7BF75B52BBE}"/>
                  </a:ext>
                </a:extLst>
              </p:cNvPr>
              <p:cNvSpPr>
                <a:spLocks noGrp="1"/>
              </p:cNvSpPr>
              <p:nvPr>
                <p:ph idx="1"/>
              </p:nvPr>
            </p:nvSpPr>
            <p:spPr/>
            <p:txBody>
              <a:bodyPr>
                <a:normAutofit/>
              </a:bodyPr>
              <a:lstStyle/>
              <a:p>
                <a:r>
                  <a:rPr lang="en-US" dirty="0"/>
                  <a:t>Bayesian Learning: </a:t>
                </a:r>
                <a14:m>
                  <m:oMath xmlns:m="http://schemas.openxmlformats.org/officeDocument/2006/math">
                    <m:r>
                      <a:rPr lang="en-US" dirty="0">
                        <a:latin typeface="Cambria Math" panose="02040503050406030204" pitchFamily="18" charset="0"/>
                      </a:rPr>
                      <m:t>𝑃</m:t>
                    </m:r>
                    <m:d>
                      <m:dPr>
                        <m:ctrlPr>
                          <a:rPr lang="en-US" i="1" dirty="0">
                            <a:latin typeface="Cambria Math" panose="02040503050406030204" pitchFamily="18" charset="0"/>
                          </a:rPr>
                        </m:ctrlPr>
                      </m:dPr>
                      <m:e>
                        <m:r>
                          <a:rPr lang="en-US" b="0" i="1" dirty="0" smtClean="0">
                            <a:latin typeface="Cambria Math" panose="02040503050406030204" pitchFamily="18" charset="0"/>
                          </a:rPr>
                          <m:t>h</m:t>
                        </m:r>
                      </m:e>
                      <m:e>
                        <m:r>
                          <a:rPr lang="en-US" b="1" i="1" dirty="0">
                            <a:latin typeface="Cambria Math" panose="02040503050406030204" pitchFamily="18" charset="0"/>
                          </a:rPr>
                          <m:t>𝒙</m:t>
                        </m:r>
                      </m:e>
                    </m:d>
                    <m:r>
                      <a:rPr lang="en-US" i="1" dirty="0">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a:latin typeface="Cambria Math" panose="02040503050406030204" pitchFamily="18" charset="0"/>
                          </a:rPr>
                          <m:t>|</m:t>
                        </m:r>
                        <m:r>
                          <a:rPr lang="en-US" b="0" i="1" dirty="0" smtClean="0">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b="0" i="1" dirty="0" smtClean="0">
                            <a:latin typeface="Cambria Math" panose="02040503050406030204" pitchFamily="18" charset="0"/>
                          </a:rPr>
                          <m:t>h</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i="1">
                            <a:latin typeface="Cambria Math" panose="02040503050406030204" pitchFamily="18" charset="0"/>
                          </a:rPr>
                          <m:t>)</m:t>
                        </m:r>
                      </m:den>
                    </m:f>
                  </m:oMath>
                </a14:m>
                <a:endParaRPr lang="en-US" dirty="0"/>
              </a:p>
              <a:p>
                <a:r>
                  <a:rPr lang="en-US" dirty="0"/>
                  <a:t>Maximum a posteriori (MAP): </a:t>
                </a:r>
                <a14:m>
                  <m:oMath xmlns:m="http://schemas.openxmlformats.org/officeDocument/2006/math">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r>
                      <a:rPr lang="en-US" dirty="0">
                        <a:latin typeface="Cambria Math" panose="02040503050406030204" pitchFamily="18" charset="0"/>
                      </a:rPr>
                      <m:t> </m:t>
                    </m:r>
                    <m:r>
                      <a:rPr lang="en-US" dirty="0">
                        <a:latin typeface="Cambria Math" panose="02040503050406030204" pitchFamily="18" charset="0"/>
                      </a:rPr>
                      <m:t>𝑃</m:t>
                    </m:r>
                    <m:d>
                      <m:dPr>
                        <m:ctrlPr>
                          <a:rPr lang="en-US" i="1" dirty="0">
                            <a:latin typeface="Cambria Math" panose="02040503050406030204" pitchFamily="18" charset="0"/>
                          </a:rPr>
                        </m:ctrlPr>
                      </m:dPr>
                      <m:e>
                        <m:r>
                          <a:rPr lang="en-US" i="1" dirty="0">
                            <a:latin typeface="Cambria Math" panose="02040503050406030204" pitchFamily="18" charset="0"/>
                          </a:rPr>
                          <m:t>h</m:t>
                        </m:r>
                      </m:e>
                      <m:e>
                        <m:r>
                          <a:rPr lang="en-US" b="1" i="1" dirty="0">
                            <a:latin typeface="Cambria Math" panose="02040503050406030204" pitchFamily="18" charset="0"/>
                          </a:rPr>
                          <m:t>𝒙</m:t>
                        </m:r>
                      </m:e>
                    </m:d>
                  </m:oMath>
                </a14:m>
                <a:endParaRPr lang="en-US" b="1" i="1" dirty="0">
                  <a:latin typeface="Cambria Math" panose="02040503050406030204" pitchFamily="18" charset="0"/>
                </a:endParaRPr>
              </a:p>
              <a:p>
                <a:pPr>
                  <a:buClr>
                    <a:schemeClr val="bg1"/>
                  </a:buClr>
                </a:pPr>
                <a14:m>
                  <m:oMath xmlns:m="http://schemas.openxmlformats.org/officeDocument/2006/math">
                    <m:r>
                      <a:rPr lang="en-US" dirty="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f>
                      <m:fPr>
                        <m:ctrlPr>
                          <a:rPr lang="en-US" i="1">
                            <a:latin typeface="Cambria Math" panose="02040503050406030204" pitchFamily="18" charset="0"/>
                          </a:rPr>
                        </m:ctrlPr>
                      </m:fPr>
                      <m:num>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m:t>
                        </m:r>
                      </m:num>
                      <m:den>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i="1">
                            <a:latin typeface="Cambria Math" panose="02040503050406030204" pitchFamily="18" charset="0"/>
                          </a:rPr>
                          <m:t>)</m:t>
                        </m:r>
                      </m:den>
                    </m:f>
                    <m:r>
                      <a:rPr lang="en-US" dirty="0">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r>
                      <a:rPr lang="en-US" i="1" dirty="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i="1" dirty="0">
                            <a:latin typeface="Cambria Math" panose="02040503050406030204" pitchFamily="18" charset="0"/>
                          </a:rPr>
                          <m:t>h</m:t>
                        </m:r>
                      </m:e>
                    </m:d>
                    <m:r>
                      <a:rPr lang="en-US" i="1">
                        <a:latin typeface="Cambria Math" panose="02040503050406030204" pitchFamily="18" charset="0"/>
                      </a:rPr>
                      <m:t>𝑃</m:t>
                    </m:r>
                    <m:d>
                      <m:dPr>
                        <m:ctrlPr>
                          <a:rPr lang="en-US" i="1">
                            <a:latin typeface="Cambria Math" panose="02040503050406030204" pitchFamily="18" charset="0"/>
                          </a:rPr>
                        </m:ctrlPr>
                      </m:dPr>
                      <m:e>
                        <m:r>
                          <a:rPr lang="en-US" i="1" dirty="0">
                            <a:latin typeface="Cambria Math" panose="02040503050406030204" pitchFamily="18" charset="0"/>
                          </a:rPr>
                          <m:t>h</m:t>
                        </m:r>
                      </m:e>
                    </m:d>
                  </m:oMath>
                </a14:m>
                <a:endParaRPr lang="en-US" i="1" dirty="0">
                  <a:latin typeface="Cambria Math" panose="02040503050406030204" pitchFamily="18" charset="0"/>
                </a:endParaRPr>
              </a:p>
              <a:p>
                <a:pPr>
                  <a:buClr>
                    <a:schemeClr val="bg1"/>
                  </a:buClr>
                </a:pPr>
                <a14:m>
                  <m:oMath xmlns:m="http://schemas.openxmlformats.org/officeDocument/2006/math">
                    <m:r>
                      <a:rPr lang="en-US" i="1">
                        <a:latin typeface="Cambria Math" panose="02040503050406030204" pitchFamily="18" charset="0"/>
                      </a:rPr>
                      <m:t>=</m:t>
                    </m:r>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i="1" dirty="0">
                            <a:latin typeface="Cambria Math" panose="02040503050406030204" pitchFamily="18" charset="0"/>
                          </a:rPr>
                          <m:t>h</m:t>
                        </m:r>
                      </m:lim>
                    </m:limLow>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i="1" dirty="0">
                                <a:latin typeface="Cambria Math" panose="02040503050406030204" pitchFamily="18" charset="0"/>
                              </a:rPr>
                              <m:t>h</m:t>
                            </m:r>
                          </m:e>
                        </m:d>
                      </m:e>
                    </m:func>
                    <m:r>
                      <a:rPr lang="en-US" i="1" dirty="0">
                        <a:latin typeface="Cambria Math" panose="02040503050406030204" pitchFamily="18" charset="0"/>
                      </a:rPr>
                      <m:t>+</m:t>
                    </m:r>
                    <m:func>
                      <m:funcPr>
                        <m:ctrlPr>
                          <a:rPr lang="en-US" i="1" dirty="0">
                            <a:latin typeface="Cambria Math" panose="02040503050406030204" pitchFamily="18" charset="0"/>
                          </a:rPr>
                        </m:ctrlPr>
                      </m:funcPr>
                      <m:fName>
                        <m:r>
                          <m:rPr>
                            <m:sty m:val="p"/>
                          </m:rPr>
                          <a:rPr lang="en-US" dirty="0">
                            <a:latin typeface="Cambria Math" panose="02040503050406030204" pitchFamily="18" charset="0"/>
                          </a:rPr>
                          <m:t>log</m:t>
                        </m:r>
                      </m:fName>
                      <m:e>
                        <m:r>
                          <a:rPr lang="en-US" i="1">
                            <a:latin typeface="Cambria Math" panose="02040503050406030204" pitchFamily="18" charset="0"/>
                          </a:rPr>
                          <m:t>𝑃</m:t>
                        </m:r>
                        <m:r>
                          <a:rPr lang="en-US" i="1">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m:t>
                        </m:r>
                        <m:r>
                          <a:rPr lang="en-US" b="0" i="1" smtClean="0">
                            <a:latin typeface="Cambria Math" panose="02040503050406030204" pitchFamily="18" charset="0"/>
                          </a:rPr>
                          <m:t>)</m:t>
                        </m:r>
                      </m:e>
                    </m:func>
                  </m:oMath>
                </a14:m>
                <a:endParaRPr lang="en-US" dirty="0"/>
              </a:p>
              <a:p>
                <a:r>
                  <a:rPr lang="en-US" dirty="0"/>
                  <a:t>Maximum-likelihood estimation (MLE): </a:t>
                </a:r>
                <a14:m>
                  <m:oMath xmlns:m="http://schemas.openxmlformats.org/officeDocument/2006/math">
                    <m:limLow>
                      <m:limLowPr>
                        <m:ctrlPr>
                          <a:rPr lang="en-US" i="1" dirty="0">
                            <a:latin typeface="Cambria Math" panose="02040503050406030204" pitchFamily="18" charset="0"/>
                          </a:rPr>
                        </m:ctrlPr>
                      </m:limLowPr>
                      <m:e>
                        <m:r>
                          <m:rPr>
                            <m:sty m:val="p"/>
                          </m:rPr>
                          <a:rPr lang="en-US" dirty="0">
                            <a:latin typeface="Cambria Math" panose="02040503050406030204" pitchFamily="18" charset="0"/>
                          </a:rPr>
                          <m:t>argmax</m:t>
                        </m:r>
                      </m:e>
                      <m:lim>
                        <m:r>
                          <a:rPr lang="en-US" b="0" i="1" dirty="0" smtClean="0">
                            <a:latin typeface="Cambria Math" panose="02040503050406030204" pitchFamily="18" charset="0"/>
                          </a:rPr>
                          <m:t>h</m:t>
                        </m:r>
                      </m:lim>
                    </m:limLow>
                    <m:r>
                      <a:rPr lang="en-US" b="0" i="1" dirty="0" smtClean="0">
                        <a:latin typeface="Cambria Math" panose="02040503050406030204" pitchFamily="18" charset="0"/>
                      </a:rPr>
                      <m:t> </m:t>
                    </m:r>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e>
                        <m:r>
                          <a:rPr lang="en-US" b="0" i="1" dirty="0" smtClean="0">
                            <a:latin typeface="Cambria Math" panose="02040503050406030204" pitchFamily="18" charset="0"/>
                          </a:rPr>
                          <m:t>h</m:t>
                        </m:r>
                      </m:e>
                    </m:d>
                  </m:oMath>
                </a14:m>
                <a:endParaRPr lang="en-US" dirty="0"/>
              </a:p>
            </p:txBody>
          </p:sp>
        </mc:Choice>
        <mc:Fallback xmlns="">
          <p:sp>
            <p:nvSpPr>
              <p:cNvPr id="3" name="Content Placeholder 2">
                <a:extLst>
                  <a:ext uri="{FF2B5EF4-FFF2-40B4-BE49-F238E27FC236}">
                    <a16:creationId xmlns:a16="http://schemas.microsoft.com/office/drawing/2014/main" id="{7A051CF8-0004-9543-8D96-E7BF75B52BBE}"/>
                  </a:ext>
                </a:extLst>
              </p:cNvPr>
              <p:cNvSpPr>
                <a:spLocks noGrp="1" noRot="1" noChangeAspect="1" noMove="1" noResize="1" noEditPoints="1" noAdjustHandles="1" noChangeArrowheads="1" noChangeShapeType="1" noTextEdit="1"/>
              </p:cNvSpPr>
              <p:nvPr>
                <p:ph idx="1"/>
              </p:nvPr>
            </p:nvSpPr>
            <p:spPr>
              <a:blipFill>
                <a:blip r:embed="rId3"/>
                <a:stretch>
                  <a:fillRect l="-15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3BBF235-092F-BD48-97B4-92F5A0F144A9}"/>
              </a:ext>
            </a:extLst>
          </p:cNvPr>
          <p:cNvSpPr>
            <a:spLocks noGrp="1"/>
          </p:cNvSpPr>
          <p:nvPr>
            <p:ph type="sldNum" sz="quarter" idx="12"/>
          </p:nvPr>
        </p:nvSpPr>
        <p:spPr/>
        <p:txBody>
          <a:bodyPr/>
          <a:lstStyle/>
          <a:p>
            <a:fld id="{CCF77436-EC8C-4AA7-8F7E-35D67B363DD7}" type="slidenum">
              <a:rPr lang="en-US" smtClean="0"/>
              <a:pPr/>
              <a:t>7</a:t>
            </a:fld>
            <a:endParaRPr lang="en-US" dirty="0"/>
          </a:p>
        </p:txBody>
      </p:sp>
    </p:spTree>
    <p:extLst>
      <p:ext uri="{BB962C8B-B14F-4D97-AF65-F5344CB8AC3E}">
        <p14:creationId xmlns:p14="http://schemas.microsoft.com/office/powerpoint/2010/main" val="237706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819-9481-E240-8E22-02BC4F883495}"/>
              </a:ext>
            </a:extLst>
          </p:cNvPr>
          <p:cNvSpPr>
            <a:spLocks noGrp="1"/>
          </p:cNvSpPr>
          <p:nvPr>
            <p:ph type="title"/>
          </p:nvPr>
        </p:nvSpPr>
        <p:spPr/>
        <p:txBody>
          <a:bodyPr/>
          <a:lstStyle/>
          <a:p>
            <a:r>
              <a:rPr lang="en-US" dirty="0"/>
              <a:t>Quiz</a:t>
            </a:r>
          </a:p>
        </p:txBody>
      </p:sp>
      <p:sp>
        <p:nvSpPr>
          <p:cNvPr id="4" name="Slide Number Placeholder 3">
            <a:extLst>
              <a:ext uri="{FF2B5EF4-FFF2-40B4-BE49-F238E27FC236}">
                <a16:creationId xmlns:a16="http://schemas.microsoft.com/office/drawing/2014/main" id="{85DD5887-0F2B-644F-BBD9-B939A74DE85D}"/>
              </a:ext>
            </a:extLst>
          </p:cNvPr>
          <p:cNvSpPr>
            <a:spLocks noGrp="1"/>
          </p:cNvSpPr>
          <p:nvPr>
            <p:ph type="sldNum" sz="quarter" idx="12"/>
          </p:nvPr>
        </p:nvSpPr>
        <p:spPr/>
        <p:txBody>
          <a:bodyPr/>
          <a:lstStyle/>
          <a:p>
            <a:fld id="{CCF77436-EC8C-4AA7-8F7E-35D67B363DD7}" type="slidenum">
              <a:rPr lang="en-US" smtClean="0"/>
              <a:pPr/>
              <a:t>70</a:t>
            </a:fld>
            <a:endParaRPr lang="en-US" dirty="0"/>
          </a:p>
        </p:txBody>
      </p:sp>
      <p:sp>
        <p:nvSpPr>
          <p:cNvPr id="5" name="Rectangle 4">
            <a:extLst>
              <a:ext uri="{FF2B5EF4-FFF2-40B4-BE49-F238E27FC236}">
                <a16:creationId xmlns:a16="http://schemas.microsoft.com/office/drawing/2014/main" id="{B089EA9A-9C4D-964E-B449-1B18AD26FD26}"/>
              </a:ext>
            </a:extLst>
          </p:cNvPr>
          <p:cNvSpPr/>
          <p:nvPr/>
        </p:nvSpPr>
        <p:spPr>
          <a:xfrm>
            <a:off x="4167698" y="4684706"/>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6" name="Rectangle 5">
            <a:extLst>
              <a:ext uri="{FF2B5EF4-FFF2-40B4-BE49-F238E27FC236}">
                <a16:creationId xmlns:a16="http://schemas.microsoft.com/office/drawing/2014/main" id="{2ADA461E-EE10-894C-911C-450FEDB31082}"/>
              </a:ext>
            </a:extLst>
          </p:cNvPr>
          <p:cNvSpPr/>
          <p:nvPr/>
        </p:nvSpPr>
        <p:spPr>
          <a:xfrm>
            <a:off x="4923813" y="4546670"/>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7" name="Rectangle 6">
            <a:extLst>
              <a:ext uri="{FF2B5EF4-FFF2-40B4-BE49-F238E27FC236}">
                <a16:creationId xmlns:a16="http://schemas.microsoft.com/office/drawing/2014/main" id="{30433266-F4E5-5143-91D3-3610442B4E9C}"/>
              </a:ext>
            </a:extLst>
          </p:cNvPr>
          <p:cNvSpPr/>
          <p:nvPr/>
        </p:nvSpPr>
        <p:spPr>
          <a:xfrm>
            <a:off x="3602050" y="4551667"/>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8" name="Rectangle 7">
            <a:extLst>
              <a:ext uri="{FF2B5EF4-FFF2-40B4-BE49-F238E27FC236}">
                <a16:creationId xmlns:a16="http://schemas.microsoft.com/office/drawing/2014/main" id="{E444ABFA-656E-EF41-8A7C-1B7773E2F071}"/>
              </a:ext>
            </a:extLst>
          </p:cNvPr>
          <p:cNvSpPr/>
          <p:nvPr/>
        </p:nvSpPr>
        <p:spPr>
          <a:xfrm>
            <a:off x="5102135" y="2283584"/>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9" name="Rectangle 8">
            <a:extLst>
              <a:ext uri="{FF2B5EF4-FFF2-40B4-BE49-F238E27FC236}">
                <a16:creationId xmlns:a16="http://schemas.microsoft.com/office/drawing/2014/main" id="{A67A3770-B2C8-1148-9C41-0A4191ABD6EF}"/>
              </a:ext>
            </a:extLst>
          </p:cNvPr>
          <p:cNvSpPr/>
          <p:nvPr/>
        </p:nvSpPr>
        <p:spPr>
          <a:xfrm>
            <a:off x="5423341" y="2235511"/>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11" name="Rectangle 10">
            <a:extLst>
              <a:ext uri="{FF2B5EF4-FFF2-40B4-BE49-F238E27FC236}">
                <a16:creationId xmlns:a16="http://schemas.microsoft.com/office/drawing/2014/main" id="{C698BC1D-BA8E-8F44-9A25-E9F46B7510B6}"/>
              </a:ext>
            </a:extLst>
          </p:cNvPr>
          <p:cNvSpPr/>
          <p:nvPr/>
        </p:nvSpPr>
        <p:spPr>
          <a:xfrm>
            <a:off x="3092805" y="4315752"/>
            <a:ext cx="439544" cy="707886"/>
          </a:xfrm>
          <a:prstGeom prst="rect">
            <a:avLst/>
          </a:prstGeom>
        </p:spPr>
        <p:txBody>
          <a:bodyPr wrap="none">
            <a:spAutoFit/>
          </a:bodyPr>
          <a:lstStyle/>
          <a:p>
            <a:r>
              <a:rPr lang="en-US" sz="4000" dirty="0">
                <a:solidFill>
                  <a:srgbClr val="0000CC"/>
                </a:solidFill>
                <a:latin typeface="Candara" panose="020E0502030303020204" pitchFamily="34" charset="0"/>
              </a:rPr>
              <a:t>+</a:t>
            </a:r>
          </a:p>
        </p:txBody>
      </p:sp>
      <p:sp>
        <p:nvSpPr>
          <p:cNvPr id="12" name="Rectangle 11">
            <a:extLst>
              <a:ext uri="{FF2B5EF4-FFF2-40B4-BE49-F238E27FC236}">
                <a16:creationId xmlns:a16="http://schemas.microsoft.com/office/drawing/2014/main" id="{79BC176E-CB59-7F45-8584-DE1BB39D7201}"/>
              </a:ext>
            </a:extLst>
          </p:cNvPr>
          <p:cNvSpPr/>
          <p:nvPr/>
        </p:nvSpPr>
        <p:spPr>
          <a:xfrm>
            <a:off x="5912243" y="3712419"/>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3" name="Rectangle 12">
            <a:extLst>
              <a:ext uri="{FF2B5EF4-FFF2-40B4-BE49-F238E27FC236}">
                <a16:creationId xmlns:a16="http://schemas.microsoft.com/office/drawing/2014/main" id="{695E0C73-C5C0-8640-B70E-BA7CCA54D190}"/>
              </a:ext>
            </a:extLst>
          </p:cNvPr>
          <p:cNvSpPr/>
          <p:nvPr/>
        </p:nvSpPr>
        <p:spPr>
          <a:xfrm>
            <a:off x="5810366" y="2446357"/>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4" name="Rectangle 13">
            <a:extLst>
              <a:ext uri="{FF2B5EF4-FFF2-40B4-BE49-F238E27FC236}">
                <a16:creationId xmlns:a16="http://schemas.microsoft.com/office/drawing/2014/main" id="{8A5D13E9-3578-A34A-A618-9920C7B12860}"/>
              </a:ext>
            </a:extLst>
          </p:cNvPr>
          <p:cNvSpPr/>
          <p:nvPr/>
        </p:nvSpPr>
        <p:spPr>
          <a:xfrm>
            <a:off x="6002565" y="3045525"/>
            <a:ext cx="294480" cy="707886"/>
          </a:xfrm>
          <a:prstGeom prst="rect">
            <a:avLst/>
          </a:prstGeom>
        </p:spPr>
        <p:txBody>
          <a:bodyPr wrap="square">
            <a:spAutoFit/>
          </a:bodyPr>
          <a:lstStyle/>
          <a:p>
            <a:r>
              <a:rPr lang="en-US" sz="4000" dirty="0">
                <a:solidFill>
                  <a:schemeClr val="accent4">
                    <a:lumMod val="50000"/>
                  </a:schemeClr>
                </a:solidFill>
                <a:latin typeface="Candara" panose="020E0502030303020204" pitchFamily="34" charset="0"/>
              </a:rPr>
              <a:t>-</a:t>
            </a:r>
          </a:p>
        </p:txBody>
      </p:sp>
      <p:sp>
        <p:nvSpPr>
          <p:cNvPr id="15" name="Rectangle 14">
            <a:extLst>
              <a:ext uri="{FF2B5EF4-FFF2-40B4-BE49-F238E27FC236}">
                <a16:creationId xmlns:a16="http://schemas.microsoft.com/office/drawing/2014/main" id="{F0174B90-20E1-024F-A148-7377A13CB3DA}"/>
              </a:ext>
            </a:extLst>
          </p:cNvPr>
          <p:cNvSpPr/>
          <p:nvPr/>
        </p:nvSpPr>
        <p:spPr>
          <a:xfrm>
            <a:off x="2196137" y="3401594"/>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6" name="Rectangle 15">
            <a:extLst>
              <a:ext uri="{FF2B5EF4-FFF2-40B4-BE49-F238E27FC236}">
                <a16:creationId xmlns:a16="http://schemas.microsoft.com/office/drawing/2014/main" id="{E710CDFB-A26C-AF40-B5D2-BC02587C6447}"/>
              </a:ext>
            </a:extLst>
          </p:cNvPr>
          <p:cNvSpPr/>
          <p:nvPr/>
        </p:nvSpPr>
        <p:spPr>
          <a:xfrm>
            <a:off x="2671331" y="3973683"/>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18" name="Rectangle 17">
            <a:extLst>
              <a:ext uri="{FF2B5EF4-FFF2-40B4-BE49-F238E27FC236}">
                <a16:creationId xmlns:a16="http://schemas.microsoft.com/office/drawing/2014/main" id="{79EB40F2-C1E7-0C4E-A8EE-9089C72870B4}"/>
              </a:ext>
            </a:extLst>
          </p:cNvPr>
          <p:cNvSpPr/>
          <p:nvPr/>
        </p:nvSpPr>
        <p:spPr>
          <a:xfrm>
            <a:off x="5571105" y="4259704"/>
            <a:ext cx="314510" cy="707886"/>
          </a:xfrm>
          <a:prstGeom prst="rect">
            <a:avLst/>
          </a:prstGeom>
        </p:spPr>
        <p:txBody>
          <a:bodyPr wrap="none">
            <a:spAutoFit/>
          </a:bodyPr>
          <a:lstStyle/>
          <a:p>
            <a:r>
              <a:rPr lang="en-US" sz="4000" dirty="0">
                <a:solidFill>
                  <a:schemeClr val="accent4">
                    <a:lumMod val="50000"/>
                  </a:schemeClr>
                </a:solidFill>
                <a:latin typeface="Candara" panose="020E0502030303020204" pitchFamily="34" charset="0"/>
              </a:rPr>
              <a:t>-</a:t>
            </a:r>
          </a:p>
        </p:txBody>
      </p:sp>
      <p:sp>
        <p:nvSpPr>
          <p:cNvPr id="22" name="Rectangle 21">
            <a:extLst>
              <a:ext uri="{FF2B5EF4-FFF2-40B4-BE49-F238E27FC236}">
                <a16:creationId xmlns:a16="http://schemas.microsoft.com/office/drawing/2014/main" id="{A532B0AB-A42A-C840-AAD1-2F641DE17E70}"/>
              </a:ext>
            </a:extLst>
          </p:cNvPr>
          <p:cNvSpPr/>
          <p:nvPr/>
        </p:nvSpPr>
        <p:spPr>
          <a:xfrm>
            <a:off x="5005029" y="2260694"/>
            <a:ext cx="587660" cy="923330"/>
          </a:xfrm>
          <a:prstGeom prst="rect">
            <a:avLst/>
          </a:prstGeom>
        </p:spPr>
        <p:txBody>
          <a:bodyPr wrap="square" anchor="ctr">
            <a:spAutoFit/>
          </a:bodyPr>
          <a:lstStyle/>
          <a:p>
            <a:r>
              <a:rPr lang="en-US" sz="5400" dirty="0">
                <a:solidFill>
                  <a:srgbClr val="FF0000"/>
                </a:solidFill>
                <a:latin typeface="Candara" panose="020E0502030303020204" pitchFamily="34" charset="0"/>
              </a:rPr>
              <a:t>.</a:t>
            </a:r>
          </a:p>
        </p:txBody>
      </p:sp>
      <p:graphicFrame>
        <p:nvGraphicFramePr>
          <p:cNvPr id="21" name="Table 20">
            <a:extLst>
              <a:ext uri="{FF2B5EF4-FFF2-40B4-BE49-F238E27FC236}">
                <a16:creationId xmlns:a16="http://schemas.microsoft.com/office/drawing/2014/main" id="{FAFBA949-E1EC-2A4D-92AD-1114D698B580}"/>
              </a:ext>
            </a:extLst>
          </p:cNvPr>
          <p:cNvGraphicFramePr>
            <a:graphicFrameLocks noGrp="1"/>
          </p:cNvGraphicFramePr>
          <p:nvPr>
            <p:extLst>
              <p:ext uri="{D42A27DB-BD31-4B8C-83A1-F6EECF244321}">
                <p14:modId xmlns:p14="http://schemas.microsoft.com/office/powerpoint/2010/main" val="2438737392"/>
              </p:ext>
            </p:extLst>
          </p:nvPr>
        </p:nvGraphicFramePr>
        <p:xfrm>
          <a:off x="7580436" y="2157939"/>
          <a:ext cx="1322207" cy="3108960"/>
        </p:xfrm>
        <a:graphic>
          <a:graphicData uri="http://schemas.openxmlformats.org/drawingml/2006/table">
            <a:tbl>
              <a:tblPr firstRow="1" bandRow="1">
                <a:tableStyleId>{93296810-A885-4BE3-A3E7-6D5BEEA58F35}</a:tableStyleId>
              </a:tblPr>
              <a:tblGrid>
                <a:gridCol w="607318">
                  <a:extLst>
                    <a:ext uri="{9D8B030D-6E8A-4147-A177-3AD203B41FA5}">
                      <a16:colId xmlns:a16="http://schemas.microsoft.com/office/drawing/2014/main" val="2467660711"/>
                    </a:ext>
                  </a:extLst>
                </a:gridCol>
                <a:gridCol w="714889">
                  <a:extLst>
                    <a:ext uri="{9D8B030D-6E8A-4147-A177-3AD203B41FA5}">
                      <a16:colId xmlns:a16="http://schemas.microsoft.com/office/drawing/2014/main" val="1053193457"/>
                    </a:ext>
                  </a:extLst>
                </a:gridCol>
              </a:tblGrid>
              <a:tr h="370840">
                <a:tc>
                  <a:txBody>
                    <a:bodyPr/>
                    <a:lstStyle/>
                    <a:p>
                      <a:r>
                        <a:rPr lang="en-US" sz="2800" dirty="0">
                          <a:latin typeface="Candara" panose="020E0502030303020204" pitchFamily="34" charset="0"/>
                        </a:rPr>
                        <a:t>K</a:t>
                      </a:r>
                    </a:p>
                  </a:txBody>
                  <a:tcPr/>
                </a:tc>
                <a:tc>
                  <a:txBody>
                    <a:bodyPr/>
                    <a:lstStyle/>
                    <a:p>
                      <a:r>
                        <a:rPr lang="en-US" sz="2800" dirty="0">
                          <a:latin typeface="Candara" panose="020E0502030303020204" pitchFamily="34" charset="0"/>
                        </a:rPr>
                        <a:t>+/-</a:t>
                      </a:r>
                    </a:p>
                  </a:txBody>
                  <a:tcPr/>
                </a:tc>
                <a:extLst>
                  <a:ext uri="{0D108BD9-81ED-4DB2-BD59-A6C34878D82A}">
                    <a16:rowId xmlns:a16="http://schemas.microsoft.com/office/drawing/2014/main" val="2659756573"/>
                  </a:ext>
                </a:extLst>
              </a:tr>
              <a:tr h="370840">
                <a:tc>
                  <a:txBody>
                    <a:bodyPr/>
                    <a:lstStyle/>
                    <a:p>
                      <a:r>
                        <a:rPr lang="en-US" sz="2800" dirty="0">
                          <a:latin typeface="Candara" panose="020E0502030303020204" pitchFamily="34" charset="0"/>
                        </a:rPr>
                        <a:t>1</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1075168279"/>
                  </a:ext>
                </a:extLst>
              </a:tr>
              <a:tr h="370840">
                <a:tc>
                  <a:txBody>
                    <a:bodyPr/>
                    <a:lstStyle/>
                    <a:p>
                      <a:r>
                        <a:rPr lang="en-US" sz="2800" dirty="0">
                          <a:latin typeface="Candara" panose="020E0502030303020204" pitchFamily="34" charset="0"/>
                        </a:rPr>
                        <a:t>3</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2995327038"/>
                  </a:ext>
                </a:extLst>
              </a:tr>
              <a:tr h="370840">
                <a:tc>
                  <a:txBody>
                    <a:bodyPr/>
                    <a:lstStyle/>
                    <a:p>
                      <a:r>
                        <a:rPr lang="en-US" sz="2800" dirty="0">
                          <a:latin typeface="Candara" panose="020E0502030303020204" pitchFamily="34" charset="0"/>
                        </a:rPr>
                        <a:t>5</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3671006283"/>
                  </a:ext>
                </a:extLst>
              </a:tr>
              <a:tr h="370840">
                <a:tc>
                  <a:txBody>
                    <a:bodyPr/>
                    <a:lstStyle/>
                    <a:p>
                      <a:r>
                        <a:rPr lang="en-US" sz="2800" dirty="0">
                          <a:latin typeface="Candara" panose="020E0502030303020204" pitchFamily="34" charset="0"/>
                        </a:rPr>
                        <a:t>7</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509942105"/>
                  </a:ext>
                </a:extLst>
              </a:tr>
              <a:tr h="370840">
                <a:tc>
                  <a:txBody>
                    <a:bodyPr/>
                    <a:lstStyle/>
                    <a:p>
                      <a:r>
                        <a:rPr lang="en-US" sz="2800" dirty="0">
                          <a:latin typeface="Candara" panose="020E0502030303020204" pitchFamily="34" charset="0"/>
                        </a:rPr>
                        <a:t>9</a:t>
                      </a:r>
                    </a:p>
                  </a:txBody>
                  <a:tcPr/>
                </a:tc>
                <a:tc>
                  <a:txBody>
                    <a:bodyPr/>
                    <a:lstStyle/>
                    <a:p>
                      <a:endParaRPr lang="en-US" sz="2800" dirty="0">
                        <a:latin typeface="Candara" panose="020E0502030303020204" pitchFamily="34" charset="0"/>
                      </a:endParaRPr>
                    </a:p>
                  </a:txBody>
                  <a:tcPr/>
                </a:tc>
                <a:extLst>
                  <a:ext uri="{0D108BD9-81ED-4DB2-BD59-A6C34878D82A}">
                    <a16:rowId xmlns:a16="http://schemas.microsoft.com/office/drawing/2014/main" val="2012729701"/>
                  </a:ext>
                </a:extLst>
              </a:tr>
            </a:tbl>
          </a:graphicData>
        </a:graphic>
      </p:graphicFrame>
      <p:sp>
        <p:nvSpPr>
          <p:cNvPr id="23" name="Rectangle 22">
            <a:extLst>
              <a:ext uri="{FF2B5EF4-FFF2-40B4-BE49-F238E27FC236}">
                <a16:creationId xmlns:a16="http://schemas.microsoft.com/office/drawing/2014/main" id="{34B9094C-43B1-BB49-A0F6-24A96665BE52}"/>
              </a:ext>
            </a:extLst>
          </p:cNvPr>
          <p:cNvSpPr/>
          <p:nvPr/>
        </p:nvSpPr>
        <p:spPr>
          <a:xfrm>
            <a:off x="8318248" y="2611771"/>
            <a:ext cx="389850" cy="584775"/>
          </a:xfrm>
          <a:prstGeom prst="rect">
            <a:avLst/>
          </a:prstGeom>
        </p:spPr>
        <p:txBody>
          <a:bodyPr wrap="none">
            <a:spAutoFit/>
          </a:bodyPr>
          <a:lstStyle/>
          <a:p>
            <a:r>
              <a:rPr lang="en-US" sz="3200" dirty="0">
                <a:latin typeface="Candara" panose="020E0502030303020204" pitchFamily="34" charset="0"/>
              </a:rPr>
              <a:t>+</a:t>
            </a:r>
          </a:p>
        </p:txBody>
      </p:sp>
      <p:sp>
        <p:nvSpPr>
          <p:cNvPr id="32" name="Rectangle 31">
            <a:extLst>
              <a:ext uri="{FF2B5EF4-FFF2-40B4-BE49-F238E27FC236}">
                <a16:creationId xmlns:a16="http://schemas.microsoft.com/office/drawing/2014/main" id="{A64D0F69-8BCA-8E47-993A-05B6D0E66BBB}"/>
              </a:ext>
            </a:extLst>
          </p:cNvPr>
          <p:cNvSpPr/>
          <p:nvPr/>
        </p:nvSpPr>
        <p:spPr>
          <a:xfrm>
            <a:off x="8318248" y="3123404"/>
            <a:ext cx="389850" cy="584775"/>
          </a:xfrm>
          <a:prstGeom prst="rect">
            <a:avLst/>
          </a:prstGeom>
        </p:spPr>
        <p:txBody>
          <a:bodyPr wrap="none">
            <a:spAutoFit/>
          </a:bodyPr>
          <a:lstStyle/>
          <a:p>
            <a:r>
              <a:rPr lang="en-US" sz="3200" dirty="0">
                <a:latin typeface="Candara" panose="020E0502030303020204" pitchFamily="34" charset="0"/>
              </a:rPr>
              <a:t>+</a:t>
            </a:r>
          </a:p>
        </p:txBody>
      </p:sp>
      <p:sp>
        <p:nvSpPr>
          <p:cNvPr id="34" name="Rectangle 33">
            <a:extLst>
              <a:ext uri="{FF2B5EF4-FFF2-40B4-BE49-F238E27FC236}">
                <a16:creationId xmlns:a16="http://schemas.microsoft.com/office/drawing/2014/main" id="{28E4EB5B-A2B2-8640-A563-3B96A405FE51}"/>
              </a:ext>
            </a:extLst>
          </p:cNvPr>
          <p:cNvSpPr/>
          <p:nvPr/>
        </p:nvSpPr>
        <p:spPr>
          <a:xfrm>
            <a:off x="8358323" y="3667695"/>
            <a:ext cx="288862" cy="584775"/>
          </a:xfrm>
          <a:prstGeom prst="rect">
            <a:avLst/>
          </a:prstGeom>
        </p:spPr>
        <p:txBody>
          <a:bodyPr wrap="none">
            <a:spAutoFit/>
          </a:bodyPr>
          <a:lstStyle/>
          <a:p>
            <a:r>
              <a:rPr lang="en-US" sz="3200" dirty="0">
                <a:latin typeface="Candara" panose="020E0502030303020204" pitchFamily="34" charset="0"/>
              </a:rPr>
              <a:t>-</a:t>
            </a:r>
          </a:p>
        </p:txBody>
      </p:sp>
      <p:sp>
        <p:nvSpPr>
          <p:cNvPr id="35" name="Rectangle 34">
            <a:extLst>
              <a:ext uri="{FF2B5EF4-FFF2-40B4-BE49-F238E27FC236}">
                <a16:creationId xmlns:a16="http://schemas.microsoft.com/office/drawing/2014/main" id="{0F047565-711F-C64A-8D45-3BEB98488215}"/>
              </a:ext>
            </a:extLst>
          </p:cNvPr>
          <p:cNvSpPr/>
          <p:nvPr/>
        </p:nvSpPr>
        <p:spPr>
          <a:xfrm>
            <a:off x="8358323" y="4130341"/>
            <a:ext cx="288862" cy="584775"/>
          </a:xfrm>
          <a:prstGeom prst="rect">
            <a:avLst/>
          </a:prstGeom>
        </p:spPr>
        <p:txBody>
          <a:bodyPr wrap="none">
            <a:spAutoFit/>
          </a:bodyPr>
          <a:lstStyle/>
          <a:p>
            <a:r>
              <a:rPr lang="en-US" sz="3200" dirty="0">
                <a:latin typeface="Candara" panose="020E0502030303020204" pitchFamily="34" charset="0"/>
              </a:rPr>
              <a:t>-</a:t>
            </a:r>
          </a:p>
        </p:txBody>
      </p:sp>
      <p:sp>
        <p:nvSpPr>
          <p:cNvPr id="36" name="Rectangle 35">
            <a:extLst>
              <a:ext uri="{FF2B5EF4-FFF2-40B4-BE49-F238E27FC236}">
                <a16:creationId xmlns:a16="http://schemas.microsoft.com/office/drawing/2014/main" id="{8D83E601-CCCF-D34C-84B7-6E048E7A8677}"/>
              </a:ext>
            </a:extLst>
          </p:cNvPr>
          <p:cNvSpPr/>
          <p:nvPr/>
        </p:nvSpPr>
        <p:spPr>
          <a:xfrm>
            <a:off x="8318248" y="4723614"/>
            <a:ext cx="389850" cy="584775"/>
          </a:xfrm>
          <a:prstGeom prst="rect">
            <a:avLst/>
          </a:prstGeom>
        </p:spPr>
        <p:txBody>
          <a:bodyPr wrap="none">
            <a:spAutoFit/>
          </a:bodyPr>
          <a:lstStyle/>
          <a:p>
            <a:r>
              <a:rPr lang="en-US" sz="3200" dirty="0">
                <a:latin typeface="Candara" panose="020E0502030303020204" pitchFamily="34" charset="0"/>
              </a:rPr>
              <a:t>+</a:t>
            </a:r>
          </a:p>
        </p:txBody>
      </p:sp>
    </p:spTree>
    <p:extLst>
      <p:ext uri="{BB962C8B-B14F-4D97-AF65-F5344CB8AC3E}">
        <p14:creationId xmlns:p14="http://schemas.microsoft.com/office/powerpoint/2010/main" val="31527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p:bldP spid="34" grpId="0"/>
      <p:bldP spid="35" grpId="0"/>
      <p:bldP spid="3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69EA-F523-2346-8848-6AB4D8E192F5}"/>
              </a:ext>
            </a:extLst>
          </p:cNvPr>
          <p:cNvSpPr>
            <a:spLocks noGrp="1"/>
          </p:cNvSpPr>
          <p:nvPr>
            <p:ph type="title"/>
          </p:nvPr>
        </p:nvSpPr>
        <p:spPr/>
        <p:txBody>
          <a:bodyPr/>
          <a:lstStyle/>
          <a:p>
            <a:r>
              <a:rPr lang="en-US" dirty="0"/>
              <a:t>Smoothing Parameter: K=1</a:t>
            </a:r>
          </a:p>
        </p:txBody>
      </p:sp>
      <p:sp>
        <p:nvSpPr>
          <p:cNvPr id="4" name="Slide Number Placeholder 3">
            <a:extLst>
              <a:ext uri="{FF2B5EF4-FFF2-40B4-BE49-F238E27FC236}">
                <a16:creationId xmlns:a16="http://schemas.microsoft.com/office/drawing/2014/main" id="{21B3FC80-D476-F749-9C5B-D355353165B2}"/>
              </a:ext>
            </a:extLst>
          </p:cNvPr>
          <p:cNvSpPr>
            <a:spLocks noGrp="1"/>
          </p:cNvSpPr>
          <p:nvPr>
            <p:ph type="sldNum" sz="quarter" idx="12"/>
          </p:nvPr>
        </p:nvSpPr>
        <p:spPr/>
        <p:txBody>
          <a:bodyPr/>
          <a:lstStyle/>
          <a:p>
            <a:pPr>
              <a:defRPr/>
            </a:pPr>
            <a:fld id="{CCF77436-EC8C-4AA7-8F7E-35D67B363DD7}" type="slidenum">
              <a:rPr lang="en-US" smtClean="0"/>
              <a:pPr>
                <a:defRPr/>
              </a:pPr>
              <a:t>71</a:t>
            </a:fld>
            <a:endParaRPr lang="en-US" dirty="0"/>
          </a:p>
        </p:txBody>
      </p:sp>
      <p:pic>
        <p:nvPicPr>
          <p:cNvPr id="8" name="Picture 7">
            <a:extLst>
              <a:ext uri="{FF2B5EF4-FFF2-40B4-BE49-F238E27FC236}">
                <a16:creationId xmlns:a16="http://schemas.microsoft.com/office/drawing/2014/main" id="{05CA63EE-AB4A-014E-A730-710AB805BFC9}"/>
              </a:ext>
            </a:extLst>
          </p:cNvPr>
          <p:cNvPicPr>
            <a:picLocks noChangeAspect="1"/>
          </p:cNvPicPr>
          <p:nvPr/>
        </p:nvPicPr>
        <p:blipFill rotWithShape="1">
          <a:blip r:embed="rId2">
            <a:extLst>
              <a:ext uri="{28A0092B-C50C-407E-A947-70E740481C1C}">
                <a14:useLocalDpi xmlns:a14="http://schemas.microsoft.com/office/drawing/2010/main"/>
              </a:ext>
            </a:extLst>
          </a:blip>
          <a:srcRect t="-102"/>
          <a:stretch/>
        </p:blipFill>
        <p:spPr>
          <a:xfrm>
            <a:off x="2767584" y="1435608"/>
            <a:ext cx="6675120" cy="4535424"/>
          </a:xfrm>
          <a:prstGeom prst="rect">
            <a:avLst/>
          </a:prstGeom>
        </p:spPr>
      </p:pic>
    </p:spTree>
    <p:extLst>
      <p:ext uri="{BB962C8B-B14F-4D97-AF65-F5344CB8AC3E}">
        <p14:creationId xmlns:p14="http://schemas.microsoft.com/office/powerpoint/2010/main" val="40380066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169EA-F523-2346-8848-6AB4D8E192F5}"/>
              </a:ext>
            </a:extLst>
          </p:cNvPr>
          <p:cNvSpPr>
            <a:spLocks noGrp="1"/>
          </p:cNvSpPr>
          <p:nvPr>
            <p:ph type="title"/>
          </p:nvPr>
        </p:nvSpPr>
        <p:spPr/>
        <p:txBody>
          <a:bodyPr/>
          <a:lstStyle/>
          <a:p>
            <a:r>
              <a:rPr lang="en-US" dirty="0"/>
              <a:t>Smoothing Parameter: K=3</a:t>
            </a:r>
          </a:p>
        </p:txBody>
      </p:sp>
      <p:sp>
        <p:nvSpPr>
          <p:cNvPr id="4" name="Slide Number Placeholder 3">
            <a:extLst>
              <a:ext uri="{FF2B5EF4-FFF2-40B4-BE49-F238E27FC236}">
                <a16:creationId xmlns:a16="http://schemas.microsoft.com/office/drawing/2014/main" id="{21B3FC80-D476-F749-9C5B-D355353165B2}"/>
              </a:ext>
            </a:extLst>
          </p:cNvPr>
          <p:cNvSpPr>
            <a:spLocks noGrp="1"/>
          </p:cNvSpPr>
          <p:nvPr>
            <p:ph type="sldNum" sz="quarter" idx="12"/>
          </p:nvPr>
        </p:nvSpPr>
        <p:spPr/>
        <p:txBody>
          <a:bodyPr/>
          <a:lstStyle/>
          <a:p>
            <a:pPr>
              <a:defRPr/>
            </a:pPr>
            <a:fld id="{CCF77436-EC8C-4AA7-8F7E-35D67B363DD7}" type="slidenum">
              <a:rPr lang="en-US" smtClean="0"/>
              <a:pPr>
                <a:defRPr/>
              </a:pPr>
              <a:t>72</a:t>
            </a:fld>
            <a:endParaRPr lang="en-US" dirty="0"/>
          </a:p>
        </p:txBody>
      </p:sp>
      <p:pic>
        <p:nvPicPr>
          <p:cNvPr id="5" name="Picture 4">
            <a:extLst>
              <a:ext uri="{FF2B5EF4-FFF2-40B4-BE49-F238E27FC236}">
                <a16:creationId xmlns:a16="http://schemas.microsoft.com/office/drawing/2014/main" id="{82621EFD-C2D3-2D42-AF90-E10542BA984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767584" y="1434464"/>
            <a:ext cx="6675120" cy="4535424"/>
          </a:xfrm>
          <a:prstGeom prst="rect">
            <a:avLst/>
          </a:prstGeom>
        </p:spPr>
      </p:pic>
      <p:sp>
        <p:nvSpPr>
          <p:cNvPr id="6" name="Rectangle 5">
            <a:extLst>
              <a:ext uri="{FF2B5EF4-FFF2-40B4-BE49-F238E27FC236}">
                <a16:creationId xmlns:a16="http://schemas.microsoft.com/office/drawing/2014/main" id="{775918CC-2A39-3148-AEF2-3F21A1FCCF06}"/>
              </a:ext>
            </a:extLst>
          </p:cNvPr>
          <p:cNvSpPr/>
          <p:nvPr/>
        </p:nvSpPr>
        <p:spPr>
          <a:xfrm>
            <a:off x="5481415" y="6044421"/>
            <a:ext cx="1481496" cy="461665"/>
          </a:xfrm>
          <a:prstGeom prst="rect">
            <a:avLst/>
          </a:prstGeom>
        </p:spPr>
        <p:txBody>
          <a:bodyPr wrap="none">
            <a:spAutoFit/>
          </a:bodyPr>
          <a:lstStyle/>
          <a:p>
            <a:r>
              <a:rPr lang="en-US" sz="2400" dirty="0">
                <a:solidFill>
                  <a:srgbClr val="FF0000"/>
                </a:solidFill>
                <a:latin typeface="Candara" panose="020E0502030303020204" pitchFamily="34" charset="0"/>
              </a:rPr>
              <a:t>Smoother</a:t>
            </a:r>
          </a:p>
        </p:txBody>
      </p:sp>
    </p:spTree>
    <p:extLst>
      <p:ext uri="{BB962C8B-B14F-4D97-AF65-F5344CB8AC3E}">
        <p14:creationId xmlns:p14="http://schemas.microsoft.com/office/powerpoint/2010/main" val="14264873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1B7AD-D616-DF41-B2F5-52CC43087D8F}"/>
              </a:ext>
            </a:extLst>
          </p:cNvPr>
          <p:cNvSpPr>
            <a:spLocks noGrp="1"/>
          </p:cNvSpPr>
          <p:nvPr>
            <p:ph type="title"/>
          </p:nvPr>
        </p:nvSpPr>
        <p:spPr/>
        <p:txBody>
          <a:bodyPr/>
          <a:lstStyle/>
          <a:p>
            <a:r>
              <a:rPr lang="en-US" dirty="0"/>
              <a:t>Smoothing Parameter: K=5</a:t>
            </a:r>
          </a:p>
        </p:txBody>
      </p:sp>
      <p:sp>
        <p:nvSpPr>
          <p:cNvPr id="3" name="Slide Number Placeholder 2">
            <a:extLst>
              <a:ext uri="{FF2B5EF4-FFF2-40B4-BE49-F238E27FC236}">
                <a16:creationId xmlns:a16="http://schemas.microsoft.com/office/drawing/2014/main" id="{C7D1A660-B32C-1348-BA4C-3A30D7DBD9BA}"/>
              </a:ext>
            </a:extLst>
          </p:cNvPr>
          <p:cNvSpPr>
            <a:spLocks noGrp="1"/>
          </p:cNvSpPr>
          <p:nvPr>
            <p:ph type="sldNum" sz="quarter" idx="12"/>
          </p:nvPr>
        </p:nvSpPr>
        <p:spPr/>
        <p:txBody>
          <a:bodyPr/>
          <a:lstStyle/>
          <a:p>
            <a:pPr>
              <a:defRPr/>
            </a:pPr>
            <a:fld id="{14DEAD52-71AB-4B9A-8984-E0E28FAD1E9A}" type="slidenum">
              <a:rPr lang="en-US" smtClean="0"/>
              <a:pPr>
                <a:defRPr/>
              </a:pPr>
              <a:t>73</a:t>
            </a:fld>
            <a:endParaRPr lang="en-US" dirty="0"/>
          </a:p>
        </p:txBody>
      </p:sp>
      <p:pic>
        <p:nvPicPr>
          <p:cNvPr id="5" name="Picture 4">
            <a:extLst>
              <a:ext uri="{FF2B5EF4-FFF2-40B4-BE49-F238E27FC236}">
                <a16:creationId xmlns:a16="http://schemas.microsoft.com/office/drawing/2014/main" id="{D4C6928D-EA5E-C443-8564-68C8E42AB2A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67584" y="1435608"/>
            <a:ext cx="6675120" cy="4535424"/>
          </a:xfrm>
          <a:prstGeom prst="rect">
            <a:avLst/>
          </a:prstGeom>
        </p:spPr>
      </p:pic>
      <p:sp>
        <p:nvSpPr>
          <p:cNvPr id="6" name="Rectangle 5">
            <a:extLst>
              <a:ext uri="{FF2B5EF4-FFF2-40B4-BE49-F238E27FC236}">
                <a16:creationId xmlns:a16="http://schemas.microsoft.com/office/drawing/2014/main" id="{BC7E37E2-9F00-5342-9F9C-42E6701A03E2}"/>
              </a:ext>
            </a:extLst>
          </p:cNvPr>
          <p:cNvSpPr/>
          <p:nvPr/>
        </p:nvSpPr>
        <p:spPr>
          <a:xfrm>
            <a:off x="5481415" y="6044421"/>
            <a:ext cx="2153154" cy="461665"/>
          </a:xfrm>
          <a:prstGeom prst="rect">
            <a:avLst/>
          </a:prstGeom>
        </p:spPr>
        <p:txBody>
          <a:bodyPr wrap="none">
            <a:spAutoFit/>
          </a:bodyPr>
          <a:lstStyle/>
          <a:p>
            <a:r>
              <a:rPr lang="en-US" sz="2400" dirty="0">
                <a:solidFill>
                  <a:srgbClr val="FF0000"/>
                </a:solidFill>
                <a:latin typeface="Candara" panose="020E0502030303020204" pitchFamily="34" charset="0"/>
              </a:rPr>
              <a:t>Even smoother</a:t>
            </a:r>
          </a:p>
        </p:txBody>
      </p:sp>
    </p:spTree>
    <p:extLst>
      <p:ext uri="{BB962C8B-B14F-4D97-AF65-F5344CB8AC3E}">
        <p14:creationId xmlns:p14="http://schemas.microsoft.com/office/powerpoint/2010/main" val="1251176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r>
              <a:rPr lang="en-US" dirty="0">
                <a:ea typeface="ＭＳ Ｐゴシック" pitchFamily="34" charset="-128"/>
              </a:rPr>
              <a:t>Unsupervised Learning</a:t>
            </a:r>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74</a:t>
            </a:fld>
            <a:endParaRPr lang="en-US" dirty="0"/>
          </a:p>
        </p:txBody>
      </p:sp>
    </p:spTree>
    <p:extLst>
      <p:ext uri="{BB962C8B-B14F-4D97-AF65-F5344CB8AC3E}">
        <p14:creationId xmlns:p14="http://schemas.microsoft.com/office/powerpoint/2010/main" val="3027325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BC08-46DB-EE47-8DDC-C0D4036BD15F}"/>
              </a:ext>
            </a:extLst>
          </p:cNvPr>
          <p:cNvSpPr>
            <a:spLocks noGrp="1"/>
          </p:cNvSpPr>
          <p:nvPr>
            <p:ph type="title"/>
          </p:nvPr>
        </p:nvSpPr>
        <p:spPr/>
        <p:txBody>
          <a:bodyPr/>
          <a:lstStyle/>
          <a:p>
            <a:r>
              <a:rPr lang="en-US" dirty="0">
                <a:ea typeface="ＭＳ Ｐゴシック" pitchFamily="34" charset="-128"/>
              </a:rPr>
              <a:t>Unsupervised Learning</a:t>
            </a:r>
            <a:endParaRPr lang="en-US" dirty="0"/>
          </a:p>
        </p:txBody>
      </p:sp>
      <p:sp>
        <p:nvSpPr>
          <p:cNvPr id="3" name="Content Placeholder 2">
            <a:extLst>
              <a:ext uri="{FF2B5EF4-FFF2-40B4-BE49-F238E27FC236}">
                <a16:creationId xmlns:a16="http://schemas.microsoft.com/office/drawing/2014/main" id="{9725AA08-8102-A840-ACBA-DD771201E67A}"/>
              </a:ext>
            </a:extLst>
          </p:cNvPr>
          <p:cNvSpPr>
            <a:spLocks noGrp="1"/>
          </p:cNvSpPr>
          <p:nvPr>
            <p:ph idx="1"/>
          </p:nvPr>
        </p:nvSpPr>
        <p:spPr/>
        <p:txBody>
          <a:bodyPr/>
          <a:lstStyle/>
          <a:p>
            <a:r>
              <a:rPr lang="en-US" dirty="0"/>
              <a:t>Only X, no label y.</a:t>
            </a:r>
          </a:p>
          <a:p>
            <a:r>
              <a:rPr lang="en-US" dirty="0"/>
              <a:t>Task: find the structure of the data</a:t>
            </a:r>
          </a:p>
        </p:txBody>
      </p:sp>
      <p:sp>
        <p:nvSpPr>
          <p:cNvPr id="4" name="Slide Number Placeholder 3">
            <a:extLst>
              <a:ext uri="{FF2B5EF4-FFF2-40B4-BE49-F238E27FC236}">
                <a16:creationId xmlns:a16="http://schemas.microsoft.com/office/drawing/2014/main" id="{C01B0492-A49D-2F4A-9207-40F47862B76C}"/>
              </a:ext>
            </a:extLst>
          </p:cNvPr>
          <p:cNvSpPr>
            <a:spLocks noGrp="1"/>
          </p:cNvSpPr>
          <p:nvPr>
            <p:ph type="sldNum" sz="quarter" idx="12"/>
          </p:nvPr>
        </p:nvSpPr>
        <p:spPr/>
        <p:txBody>
          <a:bodyPr/>
          <a:lstStyle/>
          <a:p>
            <a:pPr>
              <a:defRPr/>
            </a:pPr>
            <a:fld id="{CCF77436-EC8C-4AA7-8F7E-35D67B363DD7}" type="slidenum">
              <a:rPr lang="en-US" smtClean="0"/>
              <a:pPr>
                <a:defRPr/>
              </a:pPr>
              <a:t>75</a:t>
            </a:fld>
            <a:endParaRPr lang="en-US" dirty="0"/>
          </a:p>
        </p:txBody>
      </p:sp>
    </p:spTree>
    <p:extLst>
      <p:ext uri="{BB962C8B-B14F-4D97-AF65-F5344CB8AC3E}">
        <p14:creationId xmlns:p14="http://schemas.microsoft.com/office/powerpoint/2010/main" val="2816758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52819-9481-E240-8E22-02BC4F883495}"/>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B1A17A0F-E93E-594A-8C3E-474C5257D528}"/>
              </a:ext>
            </a:extLst>
          </p:cNvPr>
          <p:cNvSpPr>
            <a:spLocks noGrp="1"/>
          </p:cNvSpPr>
          <p:nvPr>
            <p:ph idx="1"/>
          </p:nvPr>
        </p:nvSpPr>
        <p:spPr>
          <a:xfrm>
            <a:off x="609600" y="3157538"/>
            <a:ext cx="10972800" cy="3395664"/>
          </a:xfrm>
        </p:spPr>
        <p:txBody>
          <a:bodyPr>
            <a:normAutofit/>
          </a:bodyPr>
          <a:lstStyle/>
          <a:p>
            <a:r>
              <a:rPr lang="en-US" dirty="0"/>
              <a:t>Is there a structure?</a:t>
            </a:r>
          </a:p>
          <a:p>
            <a:pPr lvl="1"/>
            <a:r>
              <a:rPr lang="en-US" dirty="0"/>
              <a:t>Yes</a:t>
            </a:r>
          </a:p>
          <a:p>
            <a:r>
              <a:rPr lang="en-US" dirty="0"/>
              <a:t>How many clusters?</a:t>
            </a:r>
          </a:p>
          <a:p>
            <a:pPr lvl="1"/>
            <a:r>
              <a:rPr lang="en-US" dirty="0"/>
              <a:t>2</a:t>
            </a:r>
          </a:p>
        </p:txBody>
      </p:sp>
      <p:sp>
        <p:nvSpPr>
          <p:cNvPr id="4" name="Slide Number Placeholder 3">
            <a:extLst>
              <a:ext uri="{FF2B5EF4-FFF2-40B4-BE49-F238E27FC236}">
                <a16:creationId xmlns:a16="http://schemas.microsoft.com/office/drawing/2014/main" id="{85DD5887-0F2B-644F-BBD9-B939A74DE85D}"/>
              </a:ext>
            </a:extLst>
          </p:cNvPr>
          <p:cNvSpPr>
            <a:spLocks noGrp="1"/>
          </p:cNvSpPr>
          <p:nvPr>
            <p:ph type="sldNum" sz="quarter" idx="12"/>
          </p:nvPr>
        </p:nvSpPr>
        <p:spPr/>
        <p:txBody>
          <a:bodyPr/>
          <a:lstStyle/>
          <a:p>
            <a:fld id="{CCF77436-EC8C-4AA7-8F7E-35D67B363DD7}" type="slidenum">
              <a:rPr lang="en-US" smtClean="0"/>
              <a:pPr/>
              <a:t>76</a:t>
            </a:fld>
            <a:endParaRPr lang="en-US" dirty="0"/>
          </a:p>
        </p:txBody>
      </p:sp>
      <p:sp>
        <p:nvSpPr>
          <p:cNvPr id="22" name="Rectangle 21">
            <a:extLst>
              <a:ext uri="{FF2B5EF4-FFF2-40B4-BE49-F238E27FC236}">
                <a16:creationId xmlns:a16="http://schemas.microsoft.com/office/drawing/2014/main" id="{A532B0AB-A42A-C840-AAD1-2F641DE17E70}"/>
              </a:ext>
            </a:extLst>
          </p:cNvPr>
          <p:cNvSpPr/>
          <p:nvPr/>
        </p:nvSpPr>
        <p:spPr>
          <a:xfrm>
            <a:off x="4082238" y="869722"/>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2" name="Rectangle 31">
            <a:extLst>
              <a:ext uri="{FF2B5EF4-FFF2-40B4-BE49-F238E27FC236}">
                <a16:creationId xmlns:a16="http://schemas.microsoft.com/office/drawing/2014/main" id="{818144FA-6F1E-E246-B500-2DFB8DD48215}"/>
              </a:ext>
            </a:extLst>
          </p:cNvPr>
          <p:cNvSpPr/>
          <p:nvPr/>
        </p:nvSpPr>
        <p:spPr>
          <a:xfrm>
            <a:off x="4400814" y="1331387"/>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3" name="Rectangle 32">
            <a:extLst>
              <a:ext uri="{FF2B5EF4-FFF2-40B4-BE49-F238E27FC236}">
                <a16:creationId xmlns:a16="http://schemas.microsoft.com/office/drawing/2014/main" id="{A7A93C48-AA89-574F-87F8-62ACB6796338}"/>
              </a:ext>
            </a:extLst>
          </p:cNvPr>
          <p:cNvSpPr/>
          <p:nvPr/>
        </p:nvSpPr>
        <p:spPr>
          <a:xfrm>
            <a:off x="5683959" y="1050139"/>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4" name="Rectangle 33">
            <a:extLst>
              <a:ext uri="{FF2B5EF4-FFF2-40B4-BE49-F238E27FC236}">
                <a16:creationId xmlns:a16="http://schemas.microsoft.com/office/drawing/2014/main" id="{15D8EBB5-1234-9340-AF38-6537B531983A}"/>
              </a:ext>
            </a:extLst>
          </p:cNvPr>
          <p:cNvSpPr/>
          <p:nvPr/>
        </p:nvSpPr>
        <p:spPr>
          <a:xfrm>
            <a:off x="4543828" y="1262095"/>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5" name="Rectangle 34">
            <a:extLst>
              <a:ext uri="{FF2B5EF4-FFF2-40B4-BE49-F238E27FC236}">
                <a16:creationId xmlns:a16="http://schemas.microsoft.com/office/drawing/2014/main" id="{4D2D7990-6EAD-BB42-B681-5B77F017F92C}"/>
              </a:ext>
            </a:extLst>
          </p:cNvPr>
          <p:cNvSpPr/>
          <p:nvPr/>
        </p:nvSpPr>
        <p:spPr>
          <a:xfrm>
            <a:off x="4492254" y="849803"/>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6" name="Rectangle 35">
            <a:extLst>
              <a:ext uri="{FF2B5EF4-FFF2-40B4-BE49-F238E27FC236}">
                <a16:creationId xmlns:a16="http://schemas.microsoft.com/office/drawing/2014/main" id="{BD27C53D-575F-084C-8EE2-5B90C75CB0EC}"/>
              </a:ext>
            </a:extLst>
          </p:cNvPr>
          <p:cNvSpPr/>
          <p:nvPr/>
        </p:nvSpPr>
        <p:spPr>
          <a:xfrm>
            <a:off x="4482868" y="1201135"/>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7" name="Rectangle 36">
            <a:extLst>
              <a:ext uri="{FF2B5EF4-FFF2-40B4-BE49-F238E27FC236}">
                <a16:creationId xmlns:a16="http://schemas.microsoft.com/office/drawing/2014/main" id="{E8D3B6BB-C278-AD4A-AB78-7F417DED2FD8}"/>
              </a:ext>
            </a:extLst>
          </p:cNvPr>
          <p:cNvSpPr/>
          <p:nvPr/>
        </p:nvSpPr>
        <p:spPr>
          <a:xfrm>
            <a:off x="4635268" y="780511"/>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8" name="Rectangle 37">
            <a:extLst>
              <a:ext uri="{FF2B5EF4-FFF2-40B4-BE49-F238E27FC236}">
                <a16:creationId xmlns:a16="http://schemas.microsoft.com/office/drawing/2014/main" id="{0B8B6972-CCE7-B944-8D06-FDC5B0B72156}"/>
              </a:ext>
            </a:extLst>
          </p:cNvPr>
          <p:cNvSpPr/>
          <p:nvPr/>
        </p:nvSpPr>
        <p:spPr>
          <a:xfrm>
            <a:off x="5490170" y="941831"/>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39" name="Rectangle 38">
            <a:extLst>
              <a:ext uri="{FF2B5EF4-FFF2-40B4-BE49-F238E27FC236}">
                <a16:creationId xmlns:a16="http://schemas.microsoft.com/office/drawing/2014/main" id="{C489AD59-45A6-9C4A-9972-EBCC83F6454E}"/>
              </a:ext>
            </a:extLst>
          </p:cNvPr>
          <p:cNvSpPr/>
          <p:nvPr/>
        </p:nvSpPr>
        <p:spPr>
          <a:xfrm>
            <a:off x="5808746" y="1403496"/>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0" name="Rectangle 39">
            <a:extLst>
              <a:ext uri="{FF2B5EF4-FFF2-40B4-BE49-F238E27FC236}">
                <a16:creationId xmlns:a16="http://schemas.microsoft.com/office/drawing/2014/main" id="{EE36E282-F7F2-A549-A854-F6CBAD10FAE8}"/>
              </a:ext>
            </a:extLst>
          </p:cNvPr>
          <p:cNvSpPr/>
          <p:nvPr/>
        </p:nvSpPr>
        <p:spPr>
          <a:xfrm>
            <a:off x="5945664" y="1267148"/>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1" name="Rectangle 40">
            <a:extLst>
              <a:ext uri="{FF2B5EF4-FFF2-40B4-BE49-F238E27FC236}">
                <a16:creationId xmlns:a16="http://schemas.microsoft.com/office/drawing/2014/main" id="{BAA0FF89-34AF-C34C-A9D4-3EE25B47AEF4}"/>
              </a:ext>
            </a:extLst>
          </p:cNvPr>
          <p:cNvSpPr/>
          <p:nvPr/>
        </p:nvSpPr>
        <p:spPr>
          <a:xfrm>
            <a:off x="6098064" y="1419548"/>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2" name="Rectangle 41">
            <a:extLst>
              <a:ext uri="{FF2B5EF4-FFF2-40B4-BE49-F238E27FC236}">
                <a16:creationId xmlns:a16="http://schemas.microsoft.com/office/drawing/2014/main" id="{03639C97-7436-8D41-A27A-7D61C3C83708}"/>
              </a:ext>
            </a:extLst>
          </p:cNvPr>
          <p:cNvSpPr/>
          <p:nvPr/>
        </p:nvSpPr>
        <p:spPr>
          <a:xfrm>
            <a:off x="5766074" y="799992"/>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3" name="Rectangle 42">
            <a:extLst>
              <a:ext uri="{FF2B5EF4-FFF2-40B4-BE49-F238E27FC236}">
                <a16:creationId xmlns:a16="http://schemas.microsoft.com/office/drawing/2014/main" id="{6FC3511E-919B-5842-BA77-7EC2AA61105B}"/>
              </a:ext>
            </a:extLst>
          </p:cNvPr>
          <p:cNvSpPr/>
          <p:nvPr/>
        </p:nvSpPr>
        <p:spPr>
          <a:xfrm>
            <a:off x="6189504" y="937964"/>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4" name="Rectangle 43">
            <a:extLst>
              <a:ext uri="{FF2B5EF4-FFF2-40B4-BE49-F238E27FC236}">
                <a16:creationId xmlns:a16="http://schemas.microsoft.com/office/drawing/2014/main" id="{4A443E33-2067-2746-815B-A807B5967729}"/>
              </a:ext>
            </a:extLst>
          </p:cNvPr>
          <p:cNvSpPr/>
          <p:nvPr/>
        </p:nvSpPr>
        <p:spPr>
          <a:xfrm>
            <a:off x="3954222" y="1192810"/>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5" name="Rectangle 44">
            <a:extLst>
              <a:ext uri="{FF2B5EF4-FFF2-40B4-BE49-F238E27FC236}">
                <a16:creationId xmlns:a16="http://schemas.microsoft.com/office/drawing/2014/main" id="{2B99D2EE-D3B3-7243-BC13-3F7402900C6E}"/>
              </a:ext>
            </a:extLst>
          </p:cNvPr>
          <p:cNvSpPr/>
          <p:nvPr/>
        </p:nvSpPr>
        <p:spPr>
          <a:xfrm>
            <a:off x="4272798" y="1654475"/>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6" name="Rectangle 45">
            <a:extLst>
              <a:ext uri="{FF2B5EF4-FFF2-40B4-BE49-F238E27FC236}">
                <a16:creationId xmlns:a16="http://schemas.microsoft.com/office/drawing/2014/main" id="{6634FAD7-F714-A942-9F08-83F195582FE8}"/>
              </a:ext>
            </a:extLst>
          </p:cNvPr>
          <p:cNvSpPr/>
          <p:nvPr/>
        </p:nvSpPr>
        <p:spPr>
          <a:xfrm>
            <a:off x="5518627" y="1226943"/>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7" name="Rectangle 46">
            <a:extLst>
              <a:ext uri="{FF2B5EF4-FFF2-40B4-BE49-F238E27FC236}">
                <a16:creationId xmlns:a16="http://schemas.microsoft.com/office/drawing/2014/main" id="{99E6C310-9DD6-6E42-967C-5C37F03E0479}"/>
              </a:ext>
            </a:extLst>
          </p:cNvPr>
          <p:cNvSpPr/>
          <p:nvPr/>
        </p:nvSpPr>
        <p:spPr>
          <a:xfrm>
            <a:off x="4415812" y="1585183"/>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8" name="Rectangle 47">
            <a:extLst>
              <a:ext uri="{FF2B5EF4-FFF2-40B4-BE49-F238E27FC236}">
                <a16:creationId xmlns:a16="http://schemas.microsoft.com/office/drawing/2014/main" id="{4629515E-3011-3545-929F-116644FCBA61}"/>
              </a:ext>
            </a:extLst>
          </p:cNvPr>
          <p:cNvSpPr/>
          <p:nvPr/>
        </p:nvSpPr>
        <p:spPr>
          <a:xfrm>
            <a:off x="4364238" y="1172891"/>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49" name="Rectangle 48">
            <a:extLst>
              <a:ext uri="{FF2B5EF4-FFF2-40B4-BE49-F238E27FC236}">
                <a16:creationId xmlns:a16="http://schemas.microsoft.com/office/drawing/2014/main" id="{1F0724C5-3D9D-FF4C-8739-9AD67F512E43}"/>
              </a:ext>
            </a:extLst>
          </p:cNvPr>
          <p:cNvSpPr/>
          <p:nvPr/>
        </p:nvSpPr>
        <p:spPr>
          <a:xfrm>
            <a:off x="5586767" y="1452873"/>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0" name="Rectangle 49">
            <a:extLst>
              <a:ext uri="{FF2B5EF4-FFF2-40B4-BE49-F238E27FC236}">
                <a16:creationId xmlns:a16="http://schemas.microsoft.com/office/drawing/2014/main" id="{37660D37-7F1D-F947-99AE-1BC258FB9E68}"/>
              </a:ext>
            </a:extLst>
          </p:cNvPr>
          <p:cNvSpPr/>
          <p:nvPr/>
        </p:nvSpPr>
        <p:spPr>
          <a:xfrm>
            <a:off x="4507252" y="1103599"/>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1" name="Rectangle 50">
            <a:extLst>
              <a:ext uri="{FF2B5EF4-FFF2-40B4-BE49-F238E27FC236}">
                <a16:creationId xmlns:a16="http://schemas.microsoft.com/office/drawing/2014/main" id="{8D5E9FEB-CB09-964C-B6D8-7CC3215715E1}"/>
              </a:ext>
            </a:extLst>
          </p:cNvPr>
          <p:cNvSpPr/>
          <p:nvPr/>
        </p:nvSpPr>
        <p:spPr>
          <a:xfrm>
            <a:off x="4655018" y="1142999"/>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2" name="Rectangle 51">
            <a:extLst>
              <a:ext uri="{FF2B5EF4-FFF2-40B4-BE49-F238E27FC236}">
                <a16:creationId xmlns:a16="http://schemas.microsoft.com/office/drawing/2014/main" id="{92BD4CC0-8E60-3447-87B6-3FD4F0550E4E}"/>
              </a:ext>
            </a:extLst>
          </p:cNvPr>
          <p:cNvSpPr/>
          <p:nvPr/>
        </p:nvSpPr>
        <p:spPr>
          <a:xfrm>
            <a:off x="5680730" y="1726584"/>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3" name="Rectangle 52">
            <a:extLst>
              <a:ext uri="{FF2B5EF4-FFF2-40B4-BE49-F238E27FC236}">
                <a16:creationId xmlns:a16="http://schemas.microsoft.com/office/drawing/2014/main" id="{66D77028-8C09-964A-9A65-4E8F3B820C01}"/>
              </a:ext>
            </a:extLst>
          </p:cNvPr>
          <p:cNvSpPr/>
          <p:nvPr/>
        </p:nvSpPr>
        <p:spPr>
          <a:xfrm>
            <a:off x="5817648" y="1590236"/>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4" name="Rectangle 53">
            <a:extLst>
              <a:ext uri="{FF2B5EF4-FFF2-40B4-BE49-F238E27FC236}">
                <a16:creationId xmlns:a16="http://schemas.microsoft.com/office/drawing/2014/main" id="{87B3242F-89F1-614E-937C-F3693243055D}"/>
              </a:ext>
            </a:extLst>
          </p:cNvPr>
          <p:cNvSpPr/>
          <p:nvPr/>
        </p:nvSpPr>
        <p:spPr>
          <a:xfrm>
            <a:off x="5970048" y="1742636"/>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5" name="Rectangle 54">
            <a:extLst>
              <a:ext uri="{FF2B5EF4-FFF2-40B4-BE49-F238E27FC236}">
                <a16:creationId xmlns:a16="http://schemas.microsoft.com/office/drawing/2014/main" id="{4C6B479A-0DBA-B245-BD61-FF7156A1085E}"/>
              </a:ext>
            </a:extLst>
          </p:cNvPr>
          <p:cNvSpPr/>
          <p:nvPr/>
        </p:nvSpPr>
        <p:spPr>
          <a:xfrm>
            <a:off x="5772170" y="1245000"/>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
        <p:nvSpPr>
          <p:cNvPr id="56" name="Rectangle 55">
            <a:extLst>
              <a:ext uri="{FF2B5EF4-FFF2-40B4-BE49-F238E27FC236}">
                <a16:creationId xmlns:a16="http://schemas.microsoft.com/office/drawing/2014/main" id="{C6821199-6FA7-2A45-928D-70E4511C591B}"/>
              </a:ext>
            </a:extLst>
          </p:cNvPr>
          <p:cNvSpPr/>
          <p:nvPr/>
        </p:nvSpPr>
        <p:spPr>
          <a:xfrm>
            <a:off x="6061488" y="1261052"/>
            <a:ext cx="587660" cy="923330"/>
          </a:xfrm>
          <a:prstGeom prst="rect">
            <a:avLst/>
          </a:prstGeom>
        </p:spPr>
        <p:txBody>
          <a:bodyPr wrap="square">
            <a:spAutoFit/>
          </a:bodyPr>
          <a:lstStyle/>
          <a:p>
            <a:r>
              <a:rPr lang="en-US" sz="5400" dirty="0">
                <a:solidFill>
                  <a:srgbClr val="FF0000"/>
                </a:solidFill>
                <a:latin typeface="Candara" panose="020E0502030303020204" pitchFamily="34" charset="0"/>
              </a:rPr>
              <a:t>.</a:t>
            </a:r>
          </a:p>
        </p:txBody>
      </p:sp>
    </p:spTree>
    <p:extLst>
      <p:ext uri="{BB962C8B-B14F-4D97-AF65-F5344CB8AC3E}">
        <p14:creationId xmlns:p14="http://schemas.microsoft.com/office/powerpoint/2010/main" val="155277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r>
              <a:rPr lang="en-US" dirty="0">
                <a:ea typeface="ＭＳ Ｐゴシック" pitchFamily="34" charset="-128"/>
              </a:rPr>
              <a:t>Unsupervised Learning </a:t>
            </a:r>
          </a:p>
          <a:p>
            <a:pPr lvl="1"/>
            <a:r>
              <a:rPr lang="en-US" dirty="0"/>
              <a:t>Hard Clustering with K-Means</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77</a:t>
            </a:fld>
            <a:endParaRPr lang="en-US" dirty="0"/>
          </a:p>
        </p:txBody>
      </p:sp>
    </p:spTree>
    <p:extLst>
      <p:ext uri="{BB962C8B-B14F-4D97-AF65-F5344CB8AC3E}">
        <p14:creationId xmlns:p14="http://schemas.microsoft.com/office/powerpoint/2010/main" val="1723203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C27B-030A-844D-8496-301B2E5773A1}"/>
              </a:ext>
            </a:extLst>
          </p:cNvPr>
          <p:cNvSpPr>
            <a:spLocks noGrp="1"/>
          </p:cNvSpPr>
          <p:nvPr>
            <p:ph type="title"/>
          </p:nvPr>
        </p:nvSpPr>
        <p:spPr/>
        <p:txBody>
          <a:bodyPr/>
          <a:lstStyle/>
          <a:p>
            <a:r>
              <a:rPr lang="en-US" dirty="0"/>
              <a:t>K-Means</a:t>
            </a:r>
          </a:p>
        </p:txBody>
      </p:sp>
      <p:sp>
        <p:nvSpPr>
          <p:cNvPr id="23" name="Content Placeholder 22">
            <a:extLst>
              <a:ext uri="{FF2B5EF4-FFF2-40B4-BE49-F238E27FC236}">
                <a16:creationId xmlns:a16="http://schemas.microsoft.com/office/drawing/2014/main" id="{B48752E9-E706-6445-B231-09A7E5138F05}"/>
              </a:ext>
            </a:extLst>
          </p:cNvPr>
          <p:cNvSpPr>
            <a:spLocks noGrp="1"/>
          </p:cNvSpPr>
          <p:nvPr>
            <p:ph idx="1"/>
          </p:nvPr>
        </p:nvSpPr>
        <p:spPr>
          <a:xfrm>
            <a:off x="609600" y="4234272"/>
            <a:ext cx="6162675" cy="2318930"/>
          </a:xfrm>
        </p:spPr>
        <p:txBody>
          <a:bodyPr>
            <a:normAutofit lnSpcReduction="10000"/>
          </a:bodyPr>
          <a:lstStyle/>
          <a:p>
            <a:r>
              <a:rPr lang="en-US" dirty="0"/>
              <a:t>Initialize Centroids</a:t>
            </a:r>
          </a:p>
          <a:p>
            <a:r>
              <a:rPr lang="en-US" dirty="0"/>
              <a:t>Generate the separator</a:t>
            </a:r>
          </a:p>
          <a:p>
            <a:pPr lvl="1"/>
            <a:r>
              <a:rPr lang="en-US" dirty="0"/>
              <a:t>In practice, label each data with the nearest centroid.</a:t>
            </a:r>
          </a:p>
          <a:p>
            <a:endParaRPr lang="en-US" dirty="0"/>
          </a:p>
        </p:txBody>
      </p:sp>
      <p:sp>
        <p:nvSpPr>
          <p:cNvPr id="4" name="Slide Number Placeholder 3">
            <a:extLst>
              <a:ext uri="{FF2B5EF4-FFF2-40B4-BE49-F238E27FC236}">
                <a16:creationId xmlns:a16="http://schemas.microsoft.com/office/drawing/2014/main" id="{8CDBCB87-ED79-0E41-8CE6-8BA1D827EC26}"/>
              </a:ext>
            </a:extLst>
          </p:cNvPr>
          <p:cNvSpPr>
            <a:spLocks noGrp="1"/>
          </p:cNvSpPr>
          <p:nvPr>
            <p:ph type="sldNum" sz="quarter" idx="12"/>
          </p:nvPr>
        </p:nvSpPr>
        <p:spPr/>
        <p:txBody>
          <a:bodyPr/>
          <a:lstStyle/>
          <a:p>
            <a:pPr>
              <a:defRPr/>
            </a:pPr>
            <a:fld id="{CCF77436-EC8C-4AA7-8F7E-35D67B363DD7}" type="slidenum">
              <a:rPr lang="en-US" smtClean="0"/>
              <a:pPr>
                <a:defRPr/>
              </a:pPr>
              <a:t>78</a:t>
            </a:fld>
            <a:endParaRPr lang="en-US" dirty="0"/>
          </a:p>
        </p:txBody>
      </p:sp>
      <p:sp>
        <p:nvSpPr>
          <p:cNvPr id="5" name="Oval 4">
            <a:extLst>
              <a:ext uri="{FF2B5EF4-FFF2-40B4-BE49-F238E27FC236}">
                <a16:creationId xmlns:a16="http://schemas.microsoft.com/office/drawing/2014/main" id="{B36884E0-89EF-924B-B50D-4649045AFDD6}"/>
              </a:ext>
            </a:extLst>
          </p:cNvPr>
          <p:cNvSpPr/>
          <p:nvPr/>
        </p:nvSpPr>
        <p:spPr>
          <a:xfrm>
            <a:off x="3412765" y="2503360"/>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Oval 5">
            <a:extLst>
              <a:ext uri="{FF2B5EF4-FFF2-40B4-BE49-F238E27FC236}">
                <a16:creationId xmlns:a16="http://schemas.microsoft.com/office/drawing/2014/main" id="{B60C2456-98F0-5449-8F72-8C8E78C942A1}"/>
              </a:ext>
            </a:extLst>
          </p:cNvPr>
          <p:cNvSpPr/>
          <p:nvPr/>
        </p:nvSpPr>
        <p:spPr>
          <a:xfrm>
            <a:off x="4869305" y="19662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41C8C59F-2055-A145-9C4C-66DC67A435FE}"/>
              </a:ext>
            </a:extLst>
          </p:cNvPr>
          <p:cNvSpPr/>
          <p:nvPr/>
        </p:nvSpPr>
        <p:spPr>
          <a:xfrm>
            <a:off x="5201585" y="25233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CD20C6AF-513E-EE46-8F31-528EECD82DA7}"/>
              </a:ext>
            </a:extLst>
          </p:cNvPr>
          <p:cNvSpPr/>
          <p:nvPr/>
        </p:nvSpPr>
        <p:spPr>
          <a:xfrm>
            <a:off x="7447618" y="506916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3BBE5AC5-716C-104C-B267-852132FA76AE}"/>
              </a:ext>
            </a:extLst>
          </p:cNvPr>
          <p:cNvSpPr/>
          <p:nvPr/>
        </p:nvSpPr>
        <p:spPr>
          <a:xfrm>
            <a:off x="8169641" y="337778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3EF48F9-431A-3243-8BB4-78EA1E307176}"/>
              </a:ext>
            </a:extLst>
          </p:cNvPr>
          <p:cNvSpPr/>
          <p:nvPr/>
        </p:nvSpPr>
        <p:spPr>
          <a:xfrm>
            <a:off x="8456954" y="517909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E390066E-77F8-5648-AECE-D879469A01BD}"/>
              </a:ext>
            </a:extLst>
          </p:cNvPr>
          <p:cNvSpPr/>
          <p:nvPr/>
        </p:nvSpPr>
        <p:spPr>
          <a:xfrm>
            <a:off x="7497590" y="5808683"/>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64B02553-7C6D-BF4D-9FCC-9F31B96F5D21}"/>
              </a:ext>
            </a:extLst>
          </p:cNvPr>
          <p:cNvSpPr/>
          <p:nvPr/>
        </p:nvSpPr>
        <p:spPr>
          <a:xfrm>
            <a:off x="8024740" y="581117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6" name="Graphic 15" descr="Star">
            <a:extLst>
              <a:ext uri="{FF2B5EF4-FFF2-40B4-BE49-F238E27FC236}">
                <a16:creationId xmlns:a16="http://schemas.microsoft.com/office/drawing/2014/main" id="{800ED8B7-C7B4-584B-950C-6EED14916B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74660" y="3990387"/>
            <a:ext cx="303551" cy="303551"/>
          </a:xfrm>
          <a:prstGeom prst="rect">
            <a:avLst/>
          </a:prstGeom>
        </p:spPr>
      </p:pic>
      <p:pic>
        <p:nvPicPr>
          <p:cNvPr id="17" name="Graphic 16" descr="Star">
            <a:extLst>
              <a:ext uri="{FF2B5EF4-FFF2-40B4-BE49-F238E27FC236}">
                <a16:creationId xmlns:a16="http://schemas.microsoft.com/office/drawing/2014/main" id="{BB4FB656-5014-7A41-819C-8F43D1A005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4750" y="3420263"/>
            <a:ext cx="303551" cy="303551"/>
          </a:xfrm>
          <a:prstGeom prst="rect">
            <a:avLst/>
          </a:prstGeom>
        </p:spPr>
      </p:pic>
      <p:cxnSp>
        <p:nvCxnSpPr>
          <p:cNvPr id="19" name="Straight Connector 18">
            <a:extLst>
              <a:ext uri="{FF2B5EF4-FFF2-40B4-BE49-F238E27FC236}">
                <a16:creationId xmlns:a16="http://schemas.microsoft.com/office/drawing/2014/main" id="{172C5A2E-7190-6D44-96E7-753E5D9C5900}"/>
              </a:ext>
            </a:extLst>
          </p:cNvPr>
          <p:cNvCxnSpPr>
            <a:cxnSpLocks/>
          </p:cNvCxnSpPr>
          <p:nvPr/>
        </p:nvCxnSpPr>
        <p:spPr>
          <a:xfrm>
            <a:off x="3931920" y="1645920"/>
            <a:ext cx="4525034" cy="493776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562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C27B-030A-844D-8496-301B2E5773A1}"/>
              </a:ext>
            </a:extLst>
          </p:cNvPr>
          <p:cNvSpPr>
            <a:spLocks noGrp="1"/>
          </p:cNvSpPr>
          <p:nvPr>
            <p:ph type="title"/>
          </p:nvPr>
        </p:nvSpPr>
        <p:spPr>
          <a:xfrm>
            <a:off x="609600" y="76200"/>
            <a:ext cx="10972800" cy="987552"/>
          </a:xfrm>
        </p:spPr>
        <p:txBody>
          <a:bodyPr/>
          <a:lstStyle/>
          <a:p>
            <a:r>
              <a:rPr lang="en-US" dirty="0"/>
              <a:t>K-Means</a:t>
            </a:r>
          </a:p>
        </p:txBody>
      </p:sp>
      <p:sp>
        <p:nvSpPr>
          <p:cNvPr id="43" name="Content Placeholder 42">
            <a:extLst>
              <a:ext uri="{FF2B5EF4-FFF2-40B4-BE49-F238E27FC236}">
                <a16:creationId xmlns:a16="http://schemas.microsoft.com/office/drawing/2014/main" id="{C6A47CC1-66AA-8F4A-991F-7976F88408B0}"/>
              </a:ext>
            </a:extLst>
          </p:cNvPr>
          <p:cNvSpPr>
            <a:spLocks noGrp="1"/>
          </p:cNvSpPr>
          <p:nvPr>
            <p:ph idx="1"/>
          </p:nvPr>
        </p:nvSpPr>
        <p:spPr>
          <a:xfrm>
            <a:off x="609600" y="4645722"/>
            <a:ext cx="5892045" cy="1907477"/>
          </a:xfrm>
        </p:spPr>
        <p:txBody>
          <a:bodyPr>
            <a:normAutofit/>
          </a:bodyPr>
          <a:lstStyle/>
          <a:p>
            <a:r>
              <a:rPr lang="en-US" dirty="0"/>
              <a:t>Move centroids</a:t>
            </a:r>
          </a:p>
          <a:p>
            <a:pPr lvl="1"/>
            <a:r>
              <a:rPr lang="en-US" dirty="0"/>
              <a:t>In practice average the values at each axis for the same-label data.</a:t>
            </a:r>
          </a:p>
        </p:txBody>
      </p:sp>
      <p:sp>
        <p:nvSpPr>
          <p:cNvPr id="4" name="Slide Number Placeholder 3">
            <a:extLst>
              <a:ext uri="{FF2B5EF4-FFF2-40B4-BE49-F238E27FC236}">
                <a16:creationId xmlns:a16="http://schemas.microsoft.com/office/drawing/2014/main" id="{8CDBCB87-ED79-0E41-8CE6-8BA1D827EC2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79</a:t>
            </a:fld>
            <a:endParaRPr lang="en-US" dirty="0"/>
          </a:p>
        </p:txBody>
      </p:sp>
      <p:sp>
        <p:nvSpPr>
          <p:cNvPr id="5" name="Oval 4">
            <a:extLst>
              <a:ext uri="{FF2B5EF4-FFF2-40B4-BE49-F238E27FC236}">
                <a16:creationId xmlns:a16="http://schemas.microsoft.com/office/drawing/2014/main" id="{B36884E0-89EF-924B-B50D-4649045AFDD6}"/>
              </a:ext>
            </a:extLst>
          </p:cNvPr>
          <p:cNvSpPr/>
          <p:nvPr/>
        </p:nvSpPr>
        <p:spPr>
          <a:xfrm>
            <a:off x="3412765" y="2503360"/>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Oval 5">
            <a:extLst>
              <a:ext uri="{FF2B5EF4-FFF2-40B4-BE49-F238E27FC236}">
                <a16:creationId xmlns:a16="http://schemas.microsoft.com/office/drawing/2014/main" id="{B60C2456-98F0-5449-8F72-8C8E78C942A1}"/>
              </a:ext>
            </a:extLst>
          </p:cNvPr>
          <p:cNvSpPr/>
          <p:nvPr/>
        </p:nvSpPr>
        <p:spPr>
          <a:xfrm>
            <a:off x="4869305" y="19662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41C8C59F-2055-A145-9C4C-66DC67A435FE}"/>
              </a:ext>
            </a:extLst>
          </p:cNvPr>
          <p:cNvSpPr/>
          <p:nvPr/>
        </p:nvSpPr>
        <p:spPr>
          <a:xfrm>
            <a:off x="5201585" y="25233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CD20C6AF-513E-EE46-8F31-528EECD82DA7}"/>
              </a:ext>
            </a:extLst>
          </p:cNvPr>
          <p:cNvSpPr/>
          <p:nvPr/>
        </p:nvSpPr>
        <p:spPr>
          <a:xfrm>
            <a:off x="7447618" y="506916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3BBE5AC5-716C-104C-B267-852132FA76AE}"/>
              </a:ext>
            </a:extLst>
          </p:cNvPr>
          <p:cNvSpPr/>
          <p:nvPr/>
        </p:nvSpPr>
        <p:spPr>
          <a:xfrm>
            <a:off x="8169641" y="337778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3EF48F9-431A-3243-8BB4-78EA1E307176}"/>
              </a:ext>
            </a:extLst>
          </p:cNvPr>
          <p:cNvSpPr/>
          <p:nvPr/>
        </p:nvSpPr>
        <p:spPr>
          <a:xfrm>
            <a:off x="8456954" y="517909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E390066E-77F8-5648-AECE-D879469A01BD}"/>
              </a:ext>
            </a:extLst>
          </p:cNvPr>
          <p:cNvSpPr/>
          <p:nvPr/>
        </p:nvSpPr>
        <p:spPr>
          <a:xfrm>
            <a:off x="7497590" y="5808683"/>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64B02553-7C6D-BF4D-9FCC-9F31B96F5D21}"/>
              </a:ext>
            </a:extLst>
          </p:cNvPr>
          <p:cNvSpPr/>
          <p:nvPr/>
        </p:nvSpPr>
        <p:spPr>
          <a:xfrm>
            <a:off x="8024740" y="581117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7" name="Graphic 16" descr="Star">
            <a:extLst>
              <a:ext uri="{FF2B5EF4-FFF2-40B4-BE49-F238E27FC236}">
                <a16:creationId xmlns:a16="http://schemas.microsoft.com/office/drawing/2014/main" id="{BB4FB656-5014-7A41-819C-8F43D1A005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614" y="3672565"/>
            <a:ext cx="303551" cy="303551"/>
          </a:xfrm>
          <a:prstGeom prst="rect">
            <a:avLst/>
          </a:prstGeom>
        </p:spPr>
      </p:pic>
      <p:cxnSp>
        <p:nvCxnSpPr>
          <p:cNvPr id="8" name="Straight Connector 7">
            <a:extLst>
              <a:ext uri="{FF2B5EF4-FFF2-40B4-BE49-F238E27FC236}">
                <a16:creationId xmlns:a16="http://schemas.microsoft.com/office/drawing/2014/main" id="{9219C455-1E7C-7341-8788-3BAF5ED39A3E}"/>
              </a:ext>
            </a:extLst>
          </p:cNvPr>
          <p:cNvCxnSpPr>
            <a:cxnSpLocks/>
            <a:stCxn id="5" idx="5"/>
          </p:cNvCxnSpPr>
          <p:nvPr/>
        </p:nvCxnSpPr>
        <p:spPr>
          <a:xfrm>
            <a:off x="3490814" y="2581410"/>
            <a:ext cx="2020808" cy="1630827"/>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5797FEC-926E-214D-B9A0-263781774055}"/>
              </a:ext>
            </a:extLst>
          </p:cNvPr>
          <p:cNvCxnSpPr>
            <a:cxnSpLocks/>
            <a:stCxn id="13" idx="1"/>
          </p:cNvCxnSpPr>
          <p:nvPr/>
        </p:nvCxnSpPr>
        <p:spPr>
          <a:xfrm flipH="1" flipV="1">
            <a:off x="5657539" y="4345910"/>
            <a:ext cx="1853442" cy="1476165"/>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24" name="Graphic 23" descr="Star">
            <a:extLst>
              <a:ext uri="{FF2B5EF4-FFF2-40B4-BE49-F238E27FC236}">
                <a16:creationId xmlns:a16="http://schemas.microsoft.com/office/drawing/2014/main" id="{082408CB-CA1C-4B4A-A95A-A18B286D1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5804" y="4087329"/>
            <a:ext cx="303551" cy="303551"/>
          </a:xfrm>
          <a:prstGeom prst="rect">
            <a:avLst/>
          </a:prstGeom>
        </p:spPr>
      </p:pic>
      <p:cxnSp>
        <p:nvCxnSpPr>
          <p:cNvPr id="25" name="Straight Connector 24">
            <a:extLst>
              <a:ext uri="{FF2B5EF4-FFF2-40B4-BE49-F238E27FC236}">
                <a16:creationId xmlns:a16="http://schemas.microsoft.com/office/drawing/2014/main" id="{73FA9ED6-453B-A647-A992-D77BF59561C3}"/>
              </a:ext>
            </a:extLst>
          </p:cNvPr>
          <p:cNvCxnSpPr>
            <a:cxnSpLocks/>
            <a:stCxn id="6" idx="5"/>
          </p:cNvCxnSpPr>
          <p:nvPr/>
        </p:nvCxnSpPr>
        <p:spPr>
          <a:xfrm>
            <a:off x="4947354" y="2044263"/>
            <a:ext cx="2348176" cy="1782592"/>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9EB1DF4-B4C4-674C-9FB3-3D0C097C161E}"/>
              </a:ext>
            </a:extLst>
          </p:cNvPr>
          <p:cNvCxnSpPr>
            <a:cxnSpLocks/>
            <a:stCxn id="7" idx="5"/>
          </p:cNvCxnSpPr>
          <p:nvPr/>
        </p:nvCxnSpPr>
        <p:spPr>
          <a:xfrm>
            <a:off x="5279634" y="2601395"/>
            <a:ext cx="2015896" cy="1225460"/>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007585-F47A-5D4F-BBD6-0BC697EE0CBC}"/>
              </a:ext>
            </a:extLst>
          </p:cNvPr>
          <p:cNvCxnSpPr>
            <a:cxnSpLocks/>
            <a:endCxn id="10" idx="3"/>
          </p:cNvCxnSpPr>
          <p:nvPr/>
        </p:nvCxnSpPr>
        <p:spPr>
          <a:xfrm flipV="1">
            <a:off x="7295530" y="3455833"/>
            <a:ext cx="887502" cy="371022"/>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8178058-A74B-B440-90CE-5E57FA69A3CC}"/>
              </a:ext>
            </a:extLst>
          </p:cNvPr>
          <p:cNvCxnSpPr>
            <a:cxnSpLocks/>
            <a:endCxn id="11" idx="1"/>
          </p:cNvCxnSpPr>
          <p:nvPr/>
        </p:nvCxnSpPr>
        <p:spPr>
          <a:xfrm>
            <a:off x="7295531" y="3853523"/>
            <a:ext cx="1174815" cy="1338962"/>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118CEBA-1CE7-A947-82E9-ABECACF2FB86}"/>
              </a:ext>
            </a:extLst>
          </p:cNvPr>
          <p:cNvCxnSpPr>
            <a:cxnSpLocks/>
            <a:stCxn id="9" idx="0"/>
          </p:cNvCxnSpPr>
          <p:nvPr/>
        </p:nvCxnSpPr>
        <p:spPr>
          <a:xfrm flipH="1" flipV="1">
            <a:off x="7284430" y="3826856"/>
            <a:ext cx="208909" cy="1242313"/>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C4179AD-6985-F34C-8AEB-8B9A13AAAB56}"/>
              </a:ext>
            </a:extLst>
          </p:cNvPr>
          <p:cNvCxnSpPr>
            <a:cxnSpLocks/>
          </p:cNvCxnSpPr>
          <p:nvPr/>
        </p:nvCxnSpPr>
        <p:spPr>
          <a:xfrm flipH="1" flipV="1">
            <a:off x="7295530" y="3826855"/>
            <a:ext cx="745196" cy="1948332"/>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44" name="Graphic 43" descr="Star">
            <a:extLst>
              <a:ext uri="{FF2B5EF4-FFF2-40B4-BE49-F238E27FC236}">
                <a16:creationId xmlns:a16="http://schemas.microsoft.com/office/drawing/2014/main" id="{F4AD8C13-F310-F44B-B2C4-EB4C8BB174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74660" y="3990387"/>
            <a:ext cx="303551" cy="303551"/>
          </a:xfrm>
          <a:prstGeom prst="rect">
            <a:avLst/>
          </a:prstGeom>
        </p:spPr>
      </p:pic>
      <p:pic>
        <p:nvPicPr>
          <p:cNvPr id="45" name="Graphic 44" descr="Star">
            <a:extLst>
              <a:ext uri="{FF2B5EF4-FFF2-40B4-BE49-F238E27FC236}">
                <a16:creationId xmlns:a16="http://schemas.microsoft.com/office/drawing/2014/main" id="{7EE2E974-2F5E-9F42-9E31-B0244239E6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4750" y="3420263"/>
            <a:ext cx="303551" cy="303551"/>
          </a:xfrm>
          <a:prstGeom prst="rect">
            <a:avLst/>
          </a:prstGeom>
        </p:spPr>
      </p:pic>
      <p:cxnSp>
        <p:nvCxnSpPr>
          <p:cNvPr id="26" name="Straight Connector 25">
            <a:extLst>
              <a:ext uri="{FF2B5EF4-FFF2-40B4-BE49-F238E27FC236}">
                <a16:creationId xmlns:a16="http://schemas.microsoft.com/office/drawing/2014/main" id="{480264A0-ECC7-4473-AF54-40FC55E98CA8}"/>
              </a:ext>
            </a:extLst>
          </p:cNvPr>
          <p:cNvCxnSpPr>
            <a:cxnSpLocks/>
          </p:cNvCxnSpPr>
          <p:nvPr/>
        </p:nvCxnSpPr>
        <p:spPr>
          <a:xfrm>
            <a:off x="3931920" y="1645920"/>
            <a:ext cx="4525034" cy="493776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350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45"/>
                                        </p:tgtEl>
                                        <p:attrNameLst>
                                          <p:attrName>style.visibility</p:attrName>
                                        </p:attrNameLst>
                                      </p:cBhvr>
                                      <p:to>
                                        <p:strVal val="hidden"/>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69BA8-19A9-4747-99A2-C8F82B7717FF}"/>
              </a:ext>
            </a:extLst>
          </p:cNvPr>
          <p:cNvSpPr>
            <a:spLocks noGrp="1"/>
          </p:cNvSpPr>
          <p:nvPr>
            <p:ph type="title"/>
          </p:nvPr>
        </p:nvSpPr>
        <p:spPr/>
        <p:txBody>
          <a:bodyPr/>
          <a:lstStyle/>
          <a:p>
            <a:r>
              <a:rPr lang="en-US" dirty="0"/>
              <a:t>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AD9AA1-44F0-4548-AA5E-EEE66FDD4C0A}"/>
                  </a:ext>
                </a:extLst>
              </p:cNvPr>
              <p:cNvSpPr>
                <a:spLocks noGrp="1"/>
              </p:cNvSpPr>
              <p:nvPr>
                <p:ph idx="1"/>
              </p:nvPr>
            </p:nvSpPr>
            <p:spPr/>
            <p:txBody>
              <a:bodyPr/>
              <a:lstStyle/>
              <a:p>
                <a:r>
                  <a:rPr lang="en-US" dirty="0"/>
                  <a:t>Full Bayesian learning gives best possible predictions but is intractable.</a:t>
                </a:r>
              </a:p>
              <a:p>
                <a:pPr lvl="1"/>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r>
                          <a:rPr lang="en-US" b="1" i="1" dirty="0">
                            <a:latin typeface="Cambria Math" panose="02040503050406030204" pitchFamily="18" charset="0"/>
                          </a:rPr>
                          <m:t>𝒙</m:t>
                        </m:r>
                      </m:e>
                    </m:d>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h</m:t>
                        </m:r>
                      </m:sub>
                      <m:sup/>
                      <m:e>
                        <m:r>
                          <a:rPr lang="en-US" i="1">
                            <a:latin typeface="Cambria Math" panose="02040503050406030204" pitchFamily="18" charset="0"/>
                          </a:rPr>
                          <m:t>𝑃</m:t>
                        </m:r>
                        <m:r>
                          <a:rPr lang="en-US" i="1">
                            <a:latin typeface="Cambria Math" panose="02040503050406030204" pitchFamily="18" charset="0"/>
                          </a:rPr>
                          <m:t>(</m:t>
                        </m:r>
                        <m:r>
                          <a:rPr lang="en-US" b="1" i="1" dirty="0">
                            <a:latin typeface="Cambria Math" panose="02040503050406030204" pitchFamily="18" charset="0"/>
                          </a:rPr>
                          <m:t>𝒙</m:t>
                        </m:r>
                        <m:r>
                          <a:rPr lang="en-US">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 </m:t>
                        </m:r>
                        <m:r>
                          <a:rPr lang="en-US" i="1">
                            <a:latin typeface="Cambria Math" panose="02040503050406030204" pitchFamily="18" charset="0"/>
                          </a:rPr>
                          <m:t>𝑃</m:t>
                        </m:r>
                        <m:r>
                          <a:rPr lang="en-US" i="1">
                            <a:latin typeface="Cambria Math" panose="02040503050406030204" pitchFamily="18" charset="0"/>
                          </a:rPr>
                          <m:t>(</m:t>
                        </m:r>
                        <m:r>
                          <a:rPr lang="en-US" i="1" dirty="0">
                            <a:latin typeface="Cambria Math" panose="02040503050406030204" pitchFamily="18" charset="0"/>
                          </a:rPr>
                          <m:t>h</m:t>
                        </m:r>
                        <m:r>
                          <a:rPr lang="en-US" i="1">
                            <a:latin typeface="Cambria Math" panose="02040503050406030204" pitchFamily="18" charset="0"/>
                          </a:rPr>
                          <m:t>)</m:t>
                        </m:r>
                      </m:e>
                    </m:nary>
                  </m:oMath>
                </a14:m>
                <a:r>
                  <a:rPr lang="en-US" dirty="0"/>
                  <a:t>. </a:t>
                </a:r>
              </a:p>
              <a:p>
                <a:pPr lvl="1"/>
                <a:r>
                  <a:rPr lang="en-US" dirty="0"/>
                  <a:t>We might have exponential number of </a:t>
                </a:r>
                <a14:m>
                  <m:oMath xmlns:m="http://schemas.openxmlformats.org/officeDocument/2006/math">
                    <m:r>
                      <a:rPr lang="en-US" i="1" dirty="0">
                        <a:latin typeface="Cambria Math" panose="02040503050406030204" pitchFamily="18" charset="0"/>
                      </a:rPr>
                      <m:t>h</m:t>
                    </m:r>
                  </m:oMath>
                </a14:m>
                <a:r>
                  <a:rPr lang="en-US" dirty="0"/>
                  <a:t>’s.</a:t>
                </a:r>
              </a:p>
              <a:p>
                <a:r>
                  <a:rPr lang="en-US" dirty="0"/>
                  <a:t>MAP learning balances complexity with accuracy on training data.</a:t>
                </a:r>
              </a:p>
              <a:p>
                <a:r>
                  <a:rPr lang="en-US" dirty="0"/>
                  <a:t>MLE assumes uniform prior.</a:t>
                </a:r>
              </a:p>
              <a:p>
                <a:pPr lvl="1"/>
                <a:r>
                  <a:rPr lang="en-US" dirty="0"/>
                  <a:t>For big data, likelihood overwhelms prior, hence MAP converges to MLE.</a:t>
                </a:r>
              </a:p>
              <a:p>
                <a:endParaRPr lang="en-US" dirty="0"/>
              </a:p>
            </p:txBody>
          </p:sp>
        </mc:Choice>
        <mc:Fallback xmlns="">
          <p:sp>
            <p:nvSpPr>
              <p:cNvPr id="3" name="Content Placeholder 2">
                <a:extLst>
                  <a:ext uri="{FF2B5EF4-FFF2-40B4-BE49-F238E27FC236}">
                    <a16:creationId xmlns:a16="http://schemas.microsoft.com/office/drawing/2014/main" id="{81AD9AA1-44F0-4548-AA5E-EEE66FDD4C0A}"/>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1888B1A-1C8C-9645-854A-BFBDA9B710F2}"/>
              </a:ext>
            </a:extLst>
          </p:cNvPr>
          <p:cNvSpPr>
            <a:spLocks noGrp="1"/>
          </p:cNvSpPr>
          <p:nvPr>
            <p:ph type="sldNum" sz="quarter" idx="12"/>
          </p:nvPr>
        </p:nvSpPr>
        <p:spPr/>
        <p:txBody>
          <a:bodyPr/>
          <a:lstStyle/>
          <a:p>
            <a:pPr>
              <a:defRPr/>
            </a:pPr>
            <a:fld id="{CCF77436-EC8C-4AA7-8F7E-35D67B363DD7}" type="slidenum">
              <a:rPr lang="en-US" smtClean="0"/>
              <a:pPr>
                <a:defRPr/>
              </a:pPr>
              <a:t>8</a:t>
            </a:fld>
            <a:endParaRPr lang="en-US" dirty="0"/>
          </a:p>
        </p:txBody>
      </p:sp>
    </p:spTree>
    <p:extLst>
      <p:ext uri="{BB962C8B-B14F-4D97-AF65-F5344CB8AC3E}">
        <p14:creationId xmlns:p14="http://schemas.microsoft.com/office/powerpoint/2010/main" val="1305484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C27B-030A-844D-8496-301B2E5773A1}"/>
              </a:ext>
            </a:extLst>
          </p:cNvPr>
          <p:cNvSpPr>
            <a:spLocks noGrp="1"/>
          </p:cNvSpPr>
          <p:nvPr>
            <p:ph type="title"/>
          </p:nvPr>
        </p:nvSpPr>
        <p:spPr>
          <a:xfrm>
            <a:off x="609600" y="76200"/>
            <a:ext cx="10972800" cy="987552"/>
          </a:xfrm>
        </p:spPr>
        <p:txBody>
          <a:bodyPr/>
          <a:lstStyle/>
          <a:p>
            <a:r>
              <a:rPr lang="en-US" dirty="0"/>
              <a:t>K-Means</a:t>
            </a:r>
          </a:p>
        </p:txBody>
      </p:sp>
      <p:sp>
        <p:nvSpPr>
          <p:cNvPr id="20" name="Content Placeholder 19">
            <a:extLst>
              <a:ext uri="{FF2B5EF4-FFF2-40B4-BE49-F238E27FC236}">
                <a16:creationId xmlns:a16="http://schemas.microsoft.com/office/drawing/2014/main" id="{A29EE15D-86AE-6D4C-9DFB-47B08077ABF5}"/>
              </a:ext>
            </a:extLst>
          </p:cNvPr>
          <p:cNvSpPr>
            <a:spLocks noGrp="1"/>
          </p:cNvSpPr>
          <p:nvPr>
            <p:ph idx="1"/>
          </p:nvPr>
        </p:nvSpPr>
        <p:spPr>
          <a:xfrm>
            <a:off x="609600" y="4922372"/>
            <a:ext cx="4723527" cy="1630827"/>
          </a:xfrm>
        </p:spPr>
        <p:txBody>
          <a:bodyPr/>
          <a:lstStyle/>
          <a:p>
            <a:r>
              <a:rPr lang="en-US" dirty="0"/>
              <a:t>Move the separator</a:t>
            </a:r>
          </a:p>
        </p:txBody>
      </p:sp>
      <p:sp>
        <p:nvSpPr>
          <p:cNvPr id="4" name="Slide Number Placeholder 3">
            <a:extLst>
              <a:ext uri="{FF2B5EF4-FFF2-40B4-BE49-F238E27FC236}">
                <a16:creationId xmlns:a16="http://schemas.microsoft.com/office/drawing/2014/main" id="{8CDBCB87-ED79-0E41-8CE6-8BA1D827EC2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80</a:t>
            </a:fld>
            <a:endParaRPr lang="en-US" dirty="0"/>
          </a:p>
        </p:txBody>
      </p:sp>
      <p:sp>
        <p:nvSpPr>
          <p:cNvPr id="5" name="Oval 4">
            <a:extLst>
              <a:ext uri="{FF2B5EF4-FFF2-40B4-BE49-F238E27FC236}">
                <a16:creationId xmlns:a16="http://schemas.microsoft.com/office/drawing/2014/main" id="{B36884E0-89EF-924B-B50D-4649045AFDD6}"/>
              </a:ext>
            </a:extLst>
          </p:cNvPr>
          <p:cNvSpPr/>
          <p:nvPr/>
        </p:nvSpPr>
        <p:spPr>
          <a:xfrm>
            <a:off x="3412765" y="2503360"/>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Oval 5">
            <a:extLst>
              <a:ext uri="{FF2B5EF4-FFF2-40B4-BE49-F238E27FC236}">
                <a16:creationId xmlns:a16="http://schemas.microsoft.com/office/drawing/2014/main" id="{B60C2456-98F0-5449-8F72-8C8E78C942A1}"/>
              </a:ext>
            </a:extLst>
          </p:cNvPr>
          <p:cNvSpPr/>
          <p:nvPr/>
        </p:nvSpPr>
        <p:spPr>
          <a:xfrm>
            <a:off x="4869305" y="19662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41C8C59F-2055-A145-9C4C-66DC67A435FE}"/>
              </a:ext>
            </a:extLst>
          </p:cNvPr>
          <p:cNvSpPr/>
          <p:nvPr/>
        </p:nvSpPr>
        <p:spPr>
          <a:xfrm>
            <a:off x="5201585" y="25233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CD20C6AF-513E-EE46-8F31-528EECD82DA7}"/>
              </a:ext>
            </a:extLst>
          </p:cNvPr>
          <p:cNvSpPr/>
          <p:nvPr/>
        </p:nvSpPr>
        <p:spPr>
          <a:xfrm>
            <a:off x="7447618" y="506916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3BBE5AC5-716C-104C-B267-852132FA76AE}"/>
              </a:ext>
            </a:extLst>
          </p:cNvPr>
          <p:cNvSpPr/>
          <p:nvPr/>
        </p:nvSpPr>
        <p:spPr>
          <a:xfrm>
            <a:off x="8169641" y="337778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3EF48F9-431A-3243-8BB4-78EA1E307176}"/>
              </a:ext>
            </a:extLst>
          </p:cNvPr>
          <p:cNvSpPr/>
          <p:nvPr/>
        </p:nvSpPr>
        <p:spPr>
          <a:xfrm>
            <a:off x="8456954" y="517909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E390066E-77F8-5648-AECE-D879469A01BD}"/>
              </a:ext>
            </a:extLst>
          </p:cNvPr>
          <p:cNvSpPr/>
          <p:nvPr/>
        </p:nvSpPr>
        <p:spPr>
          <a:xfrm>
            <a:off x="7497590" y="5808683"/>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64B02553-7C6D-BF4D-9FCC-9F31B96F5D21}"/>
              </a:ext>
            </a:extLst>
          </p:cNvPr>
          <p:cNvSpPr/>
          <p:nvPr/>
        </p:nvSpPr>
        <p:spPr>
          <a:xfrm>
            <a:off x="8024740" y="581117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7" name="Graphic 16" descr="Star">
            <a:extLst>
              <a:ext uri="{FF2B5EF4-FFF2-40B4-BE49-F238E27FC236}">
                <a16:creationId xmlns:a16="http://schemas.microsoft.com/office/drawing/2014/main" id="{BB4FB656-5014-7A41-819C-8F43D1A005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49614" y="3672565"/>
            <a:ext cx="303551" cy="303551"/>
          </a:xfrm>
          <a:prstGeom prst="rect">
            <a:avLst/>
          </a:prstGeom>
        </p:spPr>
      </p:pic>
      <p:cxnSp>
        <p:nvCxnSpPr>
          <p:cNvPr id="19" name="Straight Connector 18">
            <a:extLst>
              <a:ext uri="{FF2B5EF4-FFF2-40B4-BE49-F238E27FC236}">
                <a16:creationId xmlns:a16="http://schemas.microsoft.com/office/drawing/2014/main" id="{172C5A2E-7190-6D44-96E7-753E5D9C5900}"/>
              </a:ext>
            </a:extLst>
          </p:cNvPr>
          <p:cNvCxnSpPr>
            <a:cxnSpLocks/>
          </p:cNvCxnSpPr>
          <p:nvPr/>
        </p:nvCxnSpPr>
        <p:spPr>
          <a:xfrm>
            <a:off x="5749355" y="1289154"/>
            <a:ext cx="1400259" cy="5066676"/>
          </a:xfrm>
          <a:prstGeom prst="line">
            <a:avLst/>
          </a:prstGeom>
          <a:ln w="28575"/>
        </p:spPr>
        <p:style>
          <a:lnRef idx="1">
            <a:schemeClr val="dk1"/>
          </a:lnRef>
          <a:fillRef idx="0">
            <a:schemeClr val="dk1"/>
          </a:fillRef>
          <a:effectRef idx="0">
            <a:schemeClr val="dk1"/>
          </a:effectRef>
          <a:fontRef idx="minor">
            <a:schemeClr val="tx1"/>
          </a:fontRef>
        </p:style>
      </p:cxnSp>
      <p:pic>
        <p:nvPicPr>
          <p:cNvPr id="24" name="Graphic 23" descr="Star">
            <a:extLst>
              <a:ext uri="{FF2B5EF4-FFF2-40B4-BE49-F238E27FC236}">
                <a16:creationId xmlns:a16="http://schemas.microsoft.com/office/drawing/2014/main" id="{082408CB-CA1C-4B4A-A95A-A18B286D1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45804" y="4087329"/>
            <a:ext cx="303551" cy="303551"/>
          </a:xfrm>
          <a:prstGeom prst="rect">
            <a:avLst/>
          </a:prstGeom>
        </p:spPr>
      </p:pic>
    </p:spTree>
    <p:extLst>
      <p:ext uri="{BB962C8B-B14F-4D97-AF65-F5344CB8AC3E}">
        <p14:creationId xmlns:p14="http://schemas.microsoft.com/office/powerpoint/2010/main" val="2905399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C27B-030A-844D-8496-301B2E5773A1}"/>
              </a:ext>
            </a:extLst>
          </p:cNvPr>
          <p:cNvSpPr>
            <a:spLocks noGrp="1"/>
          </p:cNvSpPr>
          <p:nvPr>
            <p:ph type="title"/>
          </p:nvPr>
        </p:nvSpPr>
        <p:spPr>
          <a:xfrm>
            <a:off x="609600" y="76200"/>
            <a:ext cx="10972800" cy="987552"/>
          </a:xfrm>
        </p:spPr>
        <p:txBody>
          <a:bodyPr/>
          <a:lstStyle/>
          <a:p>
            <a:r>
              <a:rPr lang="en-US" dirty="0"/>
              <a:t>K-Means</a:t>
            </a:r>
          </a:p>
        </p:txBody>
      </p:sp>
      <p:sp>
        <p:nvSpPr>
          <p:cNvPr id="31" name="Content Placeholder 42">
            <a:extLst>
              <a:ext uri="{FF2B5EF4-FFF2-40B4-BE49-F238E27FC236}">
                <a16:creationId xmlns:a16="http://schemas.microsoft.com/office/drawing/2014/main" id="{274D76A5-06A7-9E47-A96F-2E3B16A02620}"/>
              </a:ext>
            </a:extLst>
          </p:cNvPr>
          <p:cNvSpPr>
            <a:spLocks noGrp="1"/>
          </p:cNvSpPr>
          <p:nvPr>
            <p:ph idx="1"/>
          </p:nvPr>
        </p:nvSpPr>
        <p:spPr>
          <a:xfrm>
            <a:off x="609600" y="5069168"/>
            <a:ext cx="4980310" cy="1484032"/>
          </a:xfrm>
        </p:spPr>
        <p:txBody>
          <a:bodyPr/>
          <a:lstStyle/>
          <a:p>
            <a:r>
              <a:rPr lang="en-US" dirty="0"/>
              <a:t>Move centroids</a:t>
            </a:r>
          </a:p>
        </p:txBody>
      </p:sp>
      <p:sp>
        <p:nvSpPr>
          <p:cNvPr id="4" name="Slide Number Placeholder 3">
            <a:extLst>
              <a:ext uri="{FF2B5EF4-FFF2-40B4-BE49-F238E27FC236}">
                <a16:creationId xmlns:a16="http://schemas.microsoft.com/office/drawing/2014/main" id="{8CDBCB87-ED79-0E41-8CE6-8BA1D827EC2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81</a:t>
            </a:fld>
            <a:endParaRPr lang="en-US" dirty="0"/>
          </a:p>
        </p:txBody>
      </p:sp>
      <p:sp>
        <p:nvSpPr>
          <p:cNvPr id="5" name="Oval 4">
            <a:extLst>
              <a:ext uri="{FF2B5EF4-FFF2-40B4-BE49-F238E27FC236}">
                <a16:creationId xmlns:a16="http://schemas.microsoft.com/office/drawing/2014/main" id="{B36884E0-89EF-924B-B50D-4649045AFDD6}"/>
              </a:ext>
            </a:extLst>
          </p:cNvPr>
          <p:cNvSpPr/>
          <p:nvPr/>
        </p:nvSpPr>
        <p:spPr>
          <a:xfrm>
            <a:off x="3412765" y="2503360"/>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Oval 5">
            <a:extLst>
              <a:ext uri="{FF2B5EF4-FFF2-40B4-BE49-F238E27FC236}">
                <a16:creationId xmlns:a16="http://schemas.microsoft.com/office/drawing/2014/main" id="{B60C2456-98F0-5449-8F72-8C8E78C942A1}"/>
              </a:ext>
            </a:extLst>
          </p:cNvPr>
          <p:cNvSpPr/>
          <p:nvPr/>
        </p:nvSpPr>
        <p:spPr>
          <a:xfrm>
            <a:off x="4869305" y="19662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41C8C59F-2055-A145-9C4C-66DC67A435FE}"/>
              </a:ext>
            </a:extLst>
          </p:cNvPr>
          <p:cNvSpPr/>
          <p:nvPr/>
        </p:nvSpPr>
        <p:spPr>
          <a:xfrm>
            <a:off x="5201585" y="25233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CD20C6AF-513E-EE46-8F31-528EECD82DA7}"/>
              </a:ext>
            </a:extLst>
          </p:cNvPr>
          <p:cNvSpPr/>
          <p:nvPr/>
        </p:nvSpPr>
        <p:spPr>
          <a:xfrm>
            <a:off x="7447618" y="506916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3BBE5AC5-716C-104C-B267-852132FA76AE}"/>
              </a:ext>
            </a:extLst>
          </p:cNvPr>
          <p:cNvSpPr/>
          <p:nvPr/>
        </p:nvSpPr>
        <p:spPr>
          <a:xfrm>
            <a:off x="8169641" y="337778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3EF48F9-431A-3243-8BB4-78EA1E307176}"/>
              </a:ext>
            </a:extLst>
          </p:cNvPr>
          <p:cNvSpPr/>
          <p:nvPr/>
        </p:nvSpPr>
        <p:spPr>
          <a:xfrm>
            <a:off x="8456954" y="517909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E390066E-77F8-5648-AECE-D879469A01BD}"/>
              </a:ext>
            </a:extLst>
          </p:cNvPr>
          <p:cNvSpPr/>
          <p:nvPr/>
        </p:nvSpPr>
        <p:spPr>
          <a:xfrm>
            <a:off x="7497590" y="5808683"/>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64B02553-7C6D-BF4D-9FCC-9F31B96F5D21}"/>
              </a:ext>
            </a:extLst>
          </p:cNvPr>
          <p:cNvSpPr/>
          <p:nvPr/>
        </p:nvSpPr>
        <p:spPr>
          <a:xfrm>
            <a:off x="8024740" y="581117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7" name="Graphic 16" descr="Star">
            <a:extLst>
              <a:ext uri="{FF2B5EF4-FFF2-40B4-BE49-F238E27FC236}">
                <a16:creationId xmlns:a16="http://schemas.microsoft.com/office/drawing/2014/main" id="{BB4FB656-5014-7A41-819C-8F43D1A005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21190" y="4765618"/>
            <a:ext cx="303551" cy="303551"/>
          </a:xfrm>
          <a:prstGeom prst="rect">
            <a:avLst/>
          </a:prstGeom>
        </p:spPr>
      </p:pic>
      <p:cxnSp>
        <p:nvCxnSpPr>
          <p:cNvPr id="19" name="Straight Connector 18">
            <a:extLst>
              <a:ext uri="{FF2B5EF4-FFF2-40B4-BE49-F238E27FC236}">
                <a16:creationId xmlns:a16="http://schemas.microsoft.com/office/drawing/2014/main" id="{172C5A2E-7190-6D44-96E7-753E5D9C5900}"/>
              </a:ext>
            </a:extLst>
          </p:cNvPr>
          <p:cNvCxnSpPr>
            <a:cxnSpLocks/>
          </p:cNvCxnSpPr>
          <p:nvPr/>
        </p:nvCxnSpPr>
        <p:spPr>
          <a:xfrm>
            <a:off x="5749355" y="1289154"/>
            <a:ext cx="1400259" cy="5066676"/>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19C455-1E7C-7341-8788-3BAF5ED39A3E}"/>
              </a:ext>
            </a:extLst>
          </p:cNvPr>
          <p:cNvCxnSpPr>
            <a:cxnSpLocks/>
            <a:stCxn id="5" idx="5"/>
          </p:cNvCxnSpPr>
          <p:nvPr/>
        </p:nvCxnSpPr>
        <p:spPr>
          <a:xfrm flipV="1">
            <a:off x="3490815" y="2353457"/>
            <a:ext cx="881317" cy="227953"/>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5797FEC-926E-214D-B9A0-263781774055}"/>
              </a:ext>
            </a:extLst>
          </p:cNvPr>
          <p:cNvCxnSpPr>
            <a:cxnSpLocks/>
            <a:stCxn id="13" idx="1"/>
          </p:cNvCxnSpPr>
          <p:nvPr/>
        </p:nvCxnSpPr>
        <p:spPr>
          <a:xfrm flipV="1">
            <a:off x="7510982" y="4899158"/>
            <a:ext cx="354313" cy="922917"/>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24" name="Graphic 23" descr="Star">
            <a:extLst>
              <a:ext uri="{FF2B5EF4-FFF2-40B4-BE49-F238E27FC236}">
                <a16:creationId xmlns:a16="http://schemas.microsoft.com/office/drawing/2014/main" id="{082408CB-CA1C-4B4A-A95A-A18B286D15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5673" y="2181695"/>
            <a:ext cx="303551" cy="303551"/>
          </a:xfrm>
          <a:prstGeom prst="rect">
            <a:avLst/>
          </a:prstGeom>
        </p:spPr>
      </p:pic>
      <p:cxnSp>
        <p:nvCxnSpPr>
          <p:cNvPr id="25" name="Straight Connector 24">
            <a:extLst>
              <a:ext uri="{FF2B5EF4-FFF2-40B4-BE49-F238E27FC236}">
                <a16:creationId xmlns:a16="http://schemas.microsoft.com/office/drawing/2014/main" id="{73FA9ED6-453B-A647-A992-D77BF59561C3}"/>
              </a:ext>
            </a:extLst>
          </p:cNvPr>
          <p:cNvCxnSpPr>
            <a:cxnSpLocks/>
            <a:stCxn id="6" idx="5"/>
          </p:cNvCxnSpPr>
          <p:nvPr/>
        </p:nvCxnSpPr>
        <p:spPr>
          <a:xfrm flipH="1">
            <a:off x="4372132" y="2044264"/>
            <a:ext cx="575223" cy="309193"/>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9EB1DF4-B4C4-674C-9FB3-3D0C097C161E}"/>
              </a:ext>
            </a:extLst>
          </p:cNvPr>
          <p:cNvCxnSpPr>
            <a:cxnSpLocks/>
            <a:stCxn id="7" idx="5"/>
          </p:cNvCxnSpPr>
          <p:nvPr/>
        </p:nvCxnSpPr>
        <p:spPr>
          <a:xfrm flipH="1" flipV="1">
            <a:off x="4372132" y="2353457"/>
            <a:ext cx="907503" cy="2479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007585-F47A-5D4F-BBD6-0BC697EE0CBC}"/>
              </a:ext>
            </a:extLst>
          </p:cNvPr>
          <p:cNvCxnSpPr>
            <a:cxnSpLocks/>
            <a:endCxn id="10" idx="3"/>
          </p:cNvCxnSpPr>
          <p:nvPr/>
        </p:nvCxnSpPr>
        <p:spPr>
          <a:xfrm flipV="1">
            <a:off x="7882938" y="3455833"/>
            <a:ext cx="300095" cy="140982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8178058-A74B-B440-90CE-5E57FA69A3CC}"/>
              </a:ext>
            </a:extLst>
          </p:cNvPr>
          <p:cNvCxnSpPr>
            <a:cxnSpLocks/>
            <a:endCxn id="11" idx="1"/>
          </p:cNvCxnSpPr>
          <p:nvPr/>
        </p:nvCxnSpPr>
        <p:spPr>
          <a:xfrm>
            <a:off x="7869393" y="4899157"/>
            <a:ext cx="600953" cy="29332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118CEBA-1CE7-A947-82E9-ABECACF2FB86}"/>
              </a:ext>
            </a:extLst>
          </p:cNvPr>
          <p:cNvCxnSpPr>
            <a:cxnSpLocks/>
            <a:stCxn id="9" idx="0"/>
          </p:cNvCxnSpPr>
          <p:nvPr/>
        </p:nvCxnSpPr>
        <p:spPr>
          <a:xfrm flipV="1">
            <a:off x="7493338" y="4943710"/>
            <a:ext cx="371956" cy="12545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C4179AD-6985-F34C-8AEB-8B9A13AAAB56}"/>
              </a:ext>
            </a:extLst>
          </p:cNvPr>
          <p:cNvCxnSpPr>
            <a:cxnSpLocks/>
          </p:cNvCxnSpPr>
          <p:nvPr/>
        </p:nvCxnSpPr>
        <p:spPr>
          <a:xfrm flipH="1" flipV="1">
            <a:off x="7865294" y="4943711"/>
            <a:ext cx="175432" cy="831477"/>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33" name="Graphic 32" descr="Star">
            <a:extLst>
              <a:ext uri="{FF2B5EF4-FFF2-40B4-BE49-F238E27FC236}">
                <a16:creationId xmlns:a16="http://schemas.microsoft.com/office/drawing/2014/main" id="{8EC480DD-DFCF-6F4D-95B4-18A30742BE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49614" y="3672565"/>
            <a:ext cx="303551" cy="303551"/>
          </a:xfrm>
          <a:prstGeom prst="rect">
            <a:avLst/>
          </a:prstGeom>
        </p:spPr>
      </p:pic>
      <p:pic>
        <p:nvPicPr>
          <p:cNvPr id="34" name="Graphic 33" descr="Star">
            <a:extLst>
              <a:ext uri="{FF2B5EF4-FFF2-40B4-BE49-F238E27FC236}">
                <a16:creationId xmlns:a16="http://schemas.microsoft.com/office/drawing/2014/main" id="{AA704BB3-F2A0-3A47-B48C-990329965C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45804" y="4087329"/>
            <a:ext cx="303551" cy="303551"/>
          </a:xfrm>
          <a:prstGeom prst="rect">
            <a:avLst/>
          </a:prstGeom>
        </p:spPr>
      </p:pic>
    </p:spTree>
    <p:extLst>
      <p:ext uri="{BB962C8B-B14F-4D97-AF65-F5344CB8AC3E}">
        <p14:creationId xmlns:p14="http://schemas.microsoft.com/office/powerpoint/2010/main" val="104040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2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33"/>
                                        </p:tgtEl>
                                        <p:attrNameLst>
                                          <p:attrName>style.visibility</p:attrName>
                                        </p:attrNameLst>
                                      </p:cBhvr>
                                      <p:to>
                                        <p:strVal val="hidden"/>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C27B-030A-844D-8496-301B2E5773A1}"/>
              </a:ext>
            </a:extLst>
          </p:cNvPr>
          <p:cNvSpPr>
            <a:spLocks noGrp="1"/>
          </p:cNvSpPr>
          <p:nvPr>
            <p:ph type="title"/>
          </p:nvPr>
        </p:nvSpPr>
        <p:spPr>
          <a:xfrm>
            <a:off x="609600" y="76200"/>
            <a:ext cx="10972800" cy="987552"/>
          </a:xfrm>
        </p:spPr>
        <p:txBody>
          <a:bodyPr/>
          <a:lstStyle/>
          <a:p>
            <a:r>
              <a:rPr lang="en-US" dirty="0"/>
              <a:t>K-Means</a:t>
            </a:r>
          </a:p>
        </p:txBody>
      </p:sp>
      <p:sp>
        <p:nvSpPr>
          <p:cNvPr id="26" name="Content Placeholder 19">
            <a:extLst>
              <a:ext uri="{FF2B5EF4-FFF2-40B4-BE49-F238E27FC236}">
                <a16:creationId xmlns:a16="http://schemas.microsoft.com/office/drawing/2014/main" id="{3468175A-D76D-794A-8EBF-36EA9DE06B13}"/>
              </a:ext>
            </a:extLst>
          </p:cNvPr>
          <p:cNvSpPr>
            <a:spLocks noGrp="1"/>
          </p:cNvSpPr>
          <p:nvPr>
            <p:ph idx="1"/>
          </p:nvPr>
        </p:nvSpPr>
        <p:spPr>
          <a:xfrm>
            <a:off x="609600" y="5160608"/>
            <a:ext cx="4011520" cy="1392592"/>
          </a:xfrm>
        </p:spPr>
        <p:txBody>
          <a:bodyPr/>
          <a:lstStyle/>
          <a:p>
            <a:r>
              <a:rPr lang="en-US" dirty="0"/>
              <a:t>Move the separator</a:t>
            </a:r>
          </a:p>
        </p:txBody>
      </p:sp>
      <p:sp>
        <p:nvSpPr>
          <p:cNvPr id="4" name="Slide Number Placeholder 3">
            <a:extLst>
              <a:ext uri="{FF2B5EF4-FFF2-40B4-BE49-F238E27FC236}">
                <a16:creationId xmlns:a16="http://schemas.microsoft.com/office/drawing/2014/main" id="{8CDBCB87-ED79-0E41-8CE6-8BA1D827EC26}"/>
              </a:ext>
            </a:extLst>
          </p:cNvPr>
          <p:cNvSpPr>
            <a:spLocks noGrp="1"/>
          </p:cNvSpPr>
          <p:nvPr>
            <p:ph type="sldNum" sz="quarter" idx="12"/>
          </p:nvPr>
        </p:nvSpPr>
        <p:spPr>
          <a:xfrm>
            <a:off x="10939195" y="6583680"/>
            <a:ext cx="978485" cy="274320"/>
          </a:xfrm>
        </p:spPr>
        <p:txBody>
          <a:bodyPr/>
          <a:lstStyle/>
          <a:p>
            <a:fld id="{CCF77436-EC8C-4AA7-8F7E-35D67B363DD7}" type="slidenum">
              <a:rPr lang="en-US" smtClean="0"/>
              <a:pPr/>
              <a:t>82</a:t>
            </a:fld>
            <a:endParaRPr lang="en-US" dirty="0"/>
          </a:p>
        </p:txBody>
      </p:sp>
      <p:sp>
        <p:nvSpPr>
          <p:cNvPr id="5" name="Oval 4">
            <a:extLst>
              <a:ext uri="{FF2B5EF4-FFF2-40B4-BE49-F238E27FC236}">
                <a16:creationId xmlns:a16="http://schemas.microsoft.com/office/drawing/2014/main" id="{B36884E0-89EF-924B-B50D-4649045AFDD6}"/>
              </a:ext>
            </a:extLst>
          </p:cNvPr>
          <p:cNvSpPr/>
          <p:nvPr/>
        </p:nvSpPr>
        <p:spPr>
          <a:xfrm>
            <a:off x="3412765" y="2503360"/>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Oval 5">
            <a:extLst>
              <a:ext uri="{FF2B5EF4-FFF2-40B4-BE49-F238E27FC236}">
                <a16:creationId xmlns:a16="http://schemas.microsoft.com/office/drawing/2014/main" id="{B60C2456-98F0-5449-8F72-8C8E78C942A1}"/>
              </a:ext>
            </a:extLst>
          </p:cNvPr>
          <p:cNvSpPr/>
          <p:nvPr/>
        </p:nvSpPr>
        <p:spPr>
          <a:xfrm>
            <a:off x="4869305" y="19662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41C8C59F-2055-A145-9C4C-66DC67A435FE}"/>
              </a:ext>
            </a:extLst>
          </p:cNvPr>
          <p:cNvSpPr/>
          <p:nvPr/>
        </p:nvSpPr>
        <p:spPr>
          <a:xfrm>
            <a:off x="5201585" y="252334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CD20C6AF-513E-EE46-8F31-528EECD82DA7}"/>
              </a:ext>
            </a:extLst>
          </p:cNvPr>
          <p:cNvSpPr/>
          <p:nvPr/>
        </p:nvSpPr>
        <p:spPr>
          <a:xfrm>
            <a:off x="7447618" y="506916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3BBE5AC5-716C-104C-B267-852132FA76AE}"/>
              </a:ext>
            </a:extLst>
          </p:cNvPr>
          <p:cNvSpPr/>
          <p:nvPr/>
        </p:nvSpPr>
        <p:spPr>
          <a:xfrm>
            <a:off x="8169641" y="337778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3EF48F9-431A-3243-8BB4-78EA1E307176}"/>
              </a:ext>
            </a:extLst>
          </p:cNvPr>
          <p:cNvSpPr/>
          <p:nvPr/>
        </p:nvSpPr>
        <p:spPr>
          <a:xfrm>
            <a:off x="8456954" y="517909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E390066E-77F8-5648-AECE-D879469A01BD}"/>
              </a:ext>
            </a:extLst>
          </p:cNvPr>
          <p:cNvSpPr/>
          <p:nvPr/>
        </p:nvSpPr>
        <p:spPr>
          <a:xfrm>
            <a:off x="7497590" y="5808683"/>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64B02553-7C6D-BF4D-9FCC-9F31B96F5D21}"/>
              </a:ext>
            </a:extLst>
          </p:cNvPr>
          <p:cNvSpPr/>
          <p:nvPr/>
        </p:nvSpPr>
        <p:spPr>
          <a:xfrm>
            <a:off x="8024740" y="5811179"/>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7" name="Graphic 16" descr="Star">
            <a:extLst>
              <a:ext uri="{FF2B5EF4-FFF2-40B4-BE49-F238E27FC236}">
                <a16:creationId xmlns:a16="http://schemas.microsoft.com/office/drawing/2014/main" id="{BB4FB656-5014-7A41-819C-8F43D1A005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21190" y="4765618"/>
            <a:ext cx="303551" cy="303551"/>
          </a:xfrm>
          <a:prstGeom prst="rect">
            <a:avLst/>
          </a:prstGeom>
        </p:spPr>
      </p:pic>
      <p:cxnSp>
        <p:nvCxnSpPr>
          <p:cNvPr id="19" name="Straight Connector 18">
            <a:extLst>
              <a:ext uri="{FF2B5EF4-FFF2-40B4-BE49-F238E27FC236}">
                <a16:creationId xmlns:a16="http://schemas.microsoft.com/office/drawing/2014/main" id="{172C5A2E-7190-6D44-96E7-753E5D9C5900}"/>
              </a:ext>
            </a:extLst>
          </p:cNvPr>
          <p:cNvCxnSpPr>
            <a:cxnSpLocks/>
          </p:cNvCxnSpPr>
          <p:nvPr/>
        </p:nvCxnSpPr>
        <p:spPr>
          <a:xfrm flipH="1">
            <a:off x="4856290" y="1803267"/>
            <a:ext cx="2773834" cy="3685078"/>
          </a:xfrm>
          <a:prstGeom prst="line">
            <a:avLst/>
          </a:prstGeom>
          <a:ln w="28575"/>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9219C455-1E7C-7341-8788-3BAF5ED39A3E}"/>
              </a:ext>
            </a:extLst>
          </p:cNvPr>
          <p:cNvCxnSpPr>
            <a:cxnSpLocks/>
            <a:stCxn id="5" idx="5"/>
          </p:cNvCxnSpPr>
          <p:nvPr/>
        </p:nvCxnSpPr>
        <p:spPr>
          <a:xfrm flipV="1">
            <a:off x="3490815" y="2353457"/>
            <a:ext cx="881317" cy="227953"/>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5797FEC-926E-214D-B9A0-263781774055}"/>
              </a:ext>
            </a:extLst>
          </p:cNvPr>
          <p:cNvCxnSpPr>
            <a:cxnSpLocks/>
            <a:stCxn id="13" idx="1"/>
          </p:cNvCxnSpPr>
          <p:nvPr/>
        </p:nvCxnSpPr>
        <p:spPr>
          <a:xfrm flipV="1">
            <a:off x="7510982" y="4899158"/>
            <a:ext cx="354313" cy="922917"/>
          </a:xfrm>
          <a:prstGeom prst="line">
            <a:avLst/>
          </a:prstGeom>
          <a:ln w="28575">
            <a:prstDash val="sysDot"/>
          </a:ln>
        </p:spPr>
        <p:style>
          <a:lnRef idx="1">
            <a:schemeClr val="dk1"/>
          </a:lnRef>
          <a:fillRef idx="0">
            <a:schemeClr val="dk1"/>
          </a:fillRef>
          <a:effectRef idx="0">
            <a:schemeClr val="dk1"/>
          </a:effectRef>
          <a:fontRef idx="minor">
            <a:schemeClr val="tx1"/>
          </a:fontRef>
        </p:style>
      </p:cxnSp>
      <p:pic>
        <p:nvPicPr>
          <p:cNvPr id="24" name="Graphic 23" descr="Star">
            <a:extLst>
              <a:ext uri="{FF2B5EF4-FFF2-40B4-BE49-F238E27FC236}">
                <a16:creationId xmlns:a16="http://schemas.microsoft.com/office/drawing/2014/main" id="{082408CB-CA1C-4B4A-A95A-A18B286D15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5673" y="2181695"/>
            <a:ext cx="303551" cy="303551"/>
          </a:xfrm>
          <a:prstGeom prst="rect">
            <a:avLst/>
          </a:prstGeom>
        </p:spPr>
      </p:pic>
      <p:cxnSp>
        <p:nvCxnSpPr>
          <p:cNvPr id="25" name="Straight Connector 24">
            <a:extLst>
              <a:ext uri="{FF2B5EF4-FFF2-40B4-BE49-F238E27FC236}">
                <a16:creationId xmlns:a16="http://schemas.microsoft.com/office/drawing/2014/main" id="{73FA9ED6-453B-A647-A992-D77BF59561C3}"/>
              </a:ext>
            </a:extLst>
          </p:cNvPr>
          <p:cNvCxnSpPr>
            <a:cxnSpLocks/>
            <a:stCxn id="6" idx="5"/>
          </p:cNvCxnSpPr>
          <p:nvPr/>
        </p:nvCxnSpPr>
        <p:spPr>
          <a:xfrm flipH="1">
            <a:off x="4372132" y="2044264"/>
            <a:ext cx="575223" cy="309193"/>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9EB1DF4-B4C4-674C-9FB3-3D0C097C161E}"/>
              </a:ext>
            </a:extLst>
          </p:cNvPr>
          <p:cNvCxnSpPr>
            <a:cxnSpLocks/>
            <a:stCxn id="7" idx="5"/>
          </p:cNvCxnSpPr>
          <p:nvPr/>
        </p:nvCxnSpPr>
        <p:spPr>
          <a:xfrm flipH="1" flipV="1">
            <a:off x="4372132" y="2353457"/>
            <a:ext cx="907503" cy="247939"/>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007585-F47A-5D4F-BBD6-0BC697EE0CBC}"/>
              </a:ext>
            </a:extLst>
          </p:cNvPr>
          <p:cNvCxnSpPr>
            <a:cxnSpLocks/>
            <a:endCxn id="10" idx="3"/>
          </p:cNvCxnSpPr>
          <p:nvPr/>
        </p:nvCxnSpPr>
        <p:spPr>
          <a:xfrm flipV="1">
            <a:off x="7882938" y="3455833"/>
            <a:ext cx="300095" cy="140982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8178058-A74B-B440-90CE-5E57FA69A3CC}"/>
              </a:ext>
            </a:extLst>
          </p:cNvPr>
          <p:cNvCxnSpPr>
            <a:cxnSpLocks/>
            <a:endCxn id="11" idx="1"/>
          </p:cNvCxnSpPr>
          <p:nvPr/>
        </p:nvCxnSpPr>
        <p:spPr>
          <a:xfrm>
            <a:off x="7869393" y="4899157"/>
            <a:ext cx="600953" cy="29332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0118CEBA-1CE7-A947-82E9-ABECACF2FB86}"/>
              </a:ext>
            </a:extLst>
          </p:cNvPr>
          <p:cNvCxnSpPr>
            <a:cxnSpLocks/>
            <a:stCxn id="9" idx="0"/>
          </p:cNvCxnSpPr>
          <p:nvPr/>
        </p:nvCxnSpPr>
        <p:spPr>
          <a:xfrm flipV="1">
            <a:off x="7493338" y="4943710"/>
            <a:ext cx="371956" cy="125458"/>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C4179AD-6985-F34C-8AEB-8B9A13AAAB56}"/>
              </a:ext>
            </a:extLst>
          </p:cNvPr>
          <p:cNvCxnSpPr>
            <a:cxnSpLocks/>
          </p:cNvCxnSpPr>
          <p:nvPr/>
        </p:nvCxnSpPr>
        <p:spPr>
          <a:xfrm flipH="1" flipV="1">
            <a:off x="7865294" y="4943711"/>
            <a:ext cx="175432" cy="831477"/>
          </a:xfrm>
          <a:prstGeom prst="line">
            <a:avLst/>
          </a:prstGeom>
          <a:ln w="28575">
            <a:prstDash val="sysDot"/>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C0B864B-0695-0B40-9C9C-826B5299B249}"/>
              </a:ext>
            </a:extLst>
          </p:cNvPr>
          <p:cNvCxnSpPr>
            <a:cxnSpLocks/>
          </p:cNvCxnSpPr>
          <p:nvPr/>
        </p:nvCxnSpPr>
        <p:spPr>
          <a:xfrm>
            <a:off x="5749355" y="1289154"/>
            <a:ext cx="1400259" cy="506667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721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7EE0-27D4-F249-9CC3-8C9391C86E3A}"/>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5057F8FB-8604-494A-A532-B9C47721E0F0}"/>
              </a:ext>
            </a:extLst>
          </p:cNvPr>
          <p:cNvSpPr>
            <a:spLocks noGrp="1"/>
          </p:cNvSpPr>
          <p:nvPr>
            <p:ph idx="1"/>
          </p:nvPr>
        </p:nvSpPr>
        <p:spPr/>
        <p:txBody>
          <a:bodyPr/>
          <a:lstStyle/>
          <a:p>
            <a:r>
              <a:rPr lang="en-US" dirty="0"/>
              <a:t>https://</a:t>
            </a:r>
            <a:r>
              <a:rPr lang="en-US" dirty="0" err="1"/>
              <a:t>www.naftaliharris.com</a:t>
            </a:r>
            <a:r>
              <a:rPr lang="en-US" dirty="0"/>
              <a:t>/blog/visualizing-k-means-clustering/</a:t>
            </a:r>
          </a:p>
        </p:txBody>
      </p:sp>
      <p:sp>
        <p:nvSpPr>
          <p:cNvPr id="4" name="Slide Number Placeholder 3">
            <a:extLst>
              <a:ext uri="{FF2B5EF4-FFF2-40B4-BE49-F238E27FC236}">
                <a16:creationId xmlns:a16="http://schemas.microsoft.com/office/drawing/2014/main" id="{901ACFFA-1F12-CA44-9B29-46D2C5A5CD68}"/>
              </a:ext>
            </a:extLst>
          </p:cNvPr>
          <p:cNvSpPr>
            <a:spLocks noGrp="1"/>
          </p:cNvSpPr>
          <p:nvPr>
            <p:ph type="sldNum" sz="quarter" idx="12"/>
          </p:nvPr>
        </p:nvSpPr>
        <p:spPr/>
        <p:txBody>
          <a:bodyPr/>
          <a:lstStyle/>
          <a:p>
            <a:pPr>
              <a:defRPr/>
            </a:pPr>
            <a:fld id="{CCF77436-EC8C-4AA7-8F7E-35D67B363DD7}" type="slidenum">
              <a:rPr lang="en-US" smtClean="0"/>
              <a:pPr>
                <a:defRPr/>
              </a:pPr>
              <a:t>83</a:t>
            </a:fld>
            <a:endParaRPr lang="en-US" dirty="0"/>
          </a:p>
        </p:txBody>
      </p:sp>
    </p:spTree>
    <p:extLst>
      <p:ext uri="{BB962C8B-B14F-4D97-AF65-F5344CB8AC3E}">
        <p14:creationId xmlns:p14="http://schemas.microsoft.com/office/powerpoint/2010/main" val="34016605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063AC-620D-45F5-9292-00201EACE195}"/>
              </a:ext>
            </a:extLst>
          </p:cNvPr>
          <p:cNvSpPr>
            <a:spLocks noGrp="1"/>
          </p:cNvSpPr>
          <p:nvPr>
            <p:ph type="title"/>
          </p:nvPr>
        </p:nvSpPr>
        <p:spPr/>
        <p:txBody>
          <a:bodyPr/>
          <a:lstStyle/>
          <a:p>
            <a:r>
              <a:rPr lang="en-US" dirty="0"/>
              <a:t>2-Step Iteration</a:t>
            </a:r>
          </a:p>
        </p:txBody>
      </p:sp>
      <p:sp>
        <p:nvSpPr>
          <p:cNvPr id="3" name="Content Placeholder 2">
            <a:extLst>
              <a:ext uri="{FF2B5EF4-FFF2-40B4-BE49-F238E27FC236}">
                <a16:creationId xmlns:a16="http://schemas.microsoft.com/office/drawing/2014/main" id="{CFAB8961-7B9E-4256-B5CF-94B37A9BAA26}"/>
              </a:ext>
            </a:extLst>
          </p:cNvPr>
          <p:cNvSpPr>
            <a:spLocks noGrp="1"/>
          </p:cNvSpPr>
          <p:nvPr>
            <p:ph idx="1"/>
          </p:nvPr>
        </p:nvSpPr>
        <p:spPr/>
        <p:txBody>
          <a:bodyPr/>
          <a:lstStyle/>
          <a:p>
            <a:r>
              <a:rPr lang="en-US" dirty="0"/>
              <a:t>Step 1: Assign data item into the nearest centroid</a:t>
            </a:r>
          </a:p>
          <a:p>
            <a:r>
              <a:rPr lang="en-US" dirty="0"/>
              <a:t>Step 2: Update centroids</a:t>
            </a:r>
          </a:p>
        </p:txBody>
      </p:sp>
      <p:sp>
        <p:nvSpPr>
          <p:cNvPr id="4" name="Slide Number Placeholder 3">
            <a:extLst>
              <a:ext uri="{FF2B5EF4-FFF2-40B4-BE49-F238E27FC236}">
                <a16:creationId xmlns:a16="http://schemas.microsoft.com/office/drawing/2014/main" id="{A14FD541-B95E-4CE1-82A7-4E8C9CCA715E}"/>
              </a:ext>
            </a:extLst>
          </p:cNvPr>
          <p:cNvSpPr>
            <a:spLocks noGrp="1"/>
          </p:cNvSpPr>
          <p:nvPr>
            <p:ph type="sldNum" sz="quarter" idx="12"/>
          </p:nvPr>
        </p:nvSpPr>
        <p:spPr/>
        <p:txBody>
          <a:bodyPr/>
          <a:lstStyle/>
          <a:p>
            <a:pPr>
              <a:defRPr/>
            </a:pPr>
            <a:fld id="{CCF77436-EC8C-4AA7-8F7E-35D67B363DD7}" type="slidenum">
              <a:rPr lang="en-US" smtClean="0"/>
              <a:pPr>
                <a:defRPr/>
              </a:pPr>
              <a:t>84</a:t>
            </a:fld>
            <a:endParaRPr lang="en-US" dirty="0"/>
          </a:p>
        </p:txBody>
      </p:sp>
    </p:spTree>
    <p:extLst>
      <p:ext uri="{BB962C8B-B14F-4D97-AF65-F5344CB8AC3E}">
        <p14:creationId xmlns:p14="http://schemas.microsoft.com/office/powerpoint/2010/main" val="17174599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8ACB-9219-E542-9BAE-5DB20D26020A}"/>
              </a:ext>
            </a:extLst>
          </p:cNvPr>
          <p:cNvSpPr>
            <a:spLocks noGrp="1"/>
          </p:cNvSpPr>
          <p:nvPr>
            <p:ph type="title"/>
          </p:nvPr>
        </p:nvSpPr>
        <p:spPr/>
        <p:txBody>
          <a:bodyPr/>
          <a:lstStyle/>
          <a:p>
            <a:r>
              <a:rPr lang="en-US" dirty="0"/>
              <a:t>Expectation Maximization (EM)</a:t>
            </a:r>
          </a:p>
        </p:txBody>
      </p:sp>
      <p:sp>
        <p:nvSpPr>
          <p:cNvPr id="3" name="Content Placeholder 2">
            <a:extLst>
              <a:ext uri="{FF2B5EF4-FFF2-40B4-BE49-F238E27FC236}">
                <a16:creationId xmlns:a16="http://schemas.microsoft.com/office/drawing/2014/main" id="{DEBCF621-E518-8F48-88CF-BA570BA81BBB}"/>
              </a:ext>
            </a:extLst>
          </p:cNvPr>
          <p:cNvSpPr>
            <a:spLocks noGrp="1"/>
          </p:cNvSpPr>
          <p:nvPr>
            <p:ph idx="1"/>
          </p:nvPr>
        </p:nvSpPr>
        <p:spPr/>
        <p:txBody>
          <a:bodyPr/>
          <a:lstStyle/>
          <a:p>
            <a:r>
              <a:rPr lang="en-US" dirty="0"/>
              <a:t>Generalization of K-Means to probabilistic version.</a:t>
            </a:r>
          </a:p>
        </p:txBody>
      </p:sp>
      <p:sp>
        <p:nvSpPr>
          <p:cNvPr id="4" name="Slide Number Placeholder 3">
            <a:extLst>
              <a:ext uri="{FF2B5EF4-FFF2-40B4-BE49-F238E27FC236}">
                <a16:creationId xmlns:a16="http://schemas.microsoft.com/office/drawing/2014/main" id="{45A1EFEE-2154-DC45-8876-509ADC878A43}"/>
              </a:ext>
            </a:extLst>
          </p:cNvPr>
          <p:cNvSpPr>
            <a:spLocks noGrp="1"/>
          </p:cNvSpPr>
          <p:nvPr>
            <p:ph type="sldNum" sz="quarter" idx="12"/>
          </p:nvPr>
        </p:nvSpPr>
        <p:spPr/>
        <p:txBody>
          <a:bodyPr/>
          <a:lstStyle/>
          <a:p>
            <a:pPr>
              <a:defRPr/>
            </a:pPr>
            <a:fld id="{CCF77436-EC8C-4AA7-8F7E-35D67B363DD7}" type="slidenum">
              <a:rPr lang="en-US" smtClean="0"/>
              <a:pPr>
                <a:defRPr/>
              </a:pPr>
              <a:t>85</a:t>
            </a:fld>
            <a:endParaRPr lang="en-US" dirty="0"/>
          </a:p>
        </p:txBody>
      </p:sp>
    </p:spTree>
    <p:extLst>
      <p:ext uri="{BB962C8B-B14F-4D97-AF65-F5344CB8AC3E}">
        <p14:creationId xmlns:p14="http://schemas.microsoft.com/office/powerpoint/2010/main" val="14613425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Statistical Learning</a:t>
            </a:r>
          </a:p>
          <a:p>
            <a:r>
              <a:rPr lang="en-US" dirty="0"/>
              <a:t>Supervised Learning</a:t>
            </a:r>
          </a:p>
          <a:p>
            <a:r>
              <a:rPr lang="en-US" dirty="0">
                <a:ea typeface="ＭＳ Ｐゴシック" pitchFamily="34" charset="-128"/>
              </a:rPr>
              <a:t>Unsupervised Learning </a:t>
            </a:r>
          </a:p>
          <a:p>
            <a:pPr lvl="1"/>
            <a:r>
              <a:rPr lang="en-US" dirty="0"/>
              <a:t>Hard Clustering with K-Means</a:t>
            </a:r>
          </a:p>
          <a:p>
            <a:pPr lvl="1"/>
            <a:r>
              <a:rPr lang="en-US" dirty="0"/>
              <a:t>Soft Clustering with Expectation Maximization (EM)</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86</a:t>
            </a:fld>
            <a:endParaRPr lang="en-US" dirty="0"/>
          </a:p>
        </p:txBody>
      </p:sp>
    </p:spTree>
    <p:extLst>
      <p:ext uri="{BB962C8B-B14F-4D97-AF65-F5344CB8AC3E}">
        <p14:creationId xmlns:p14="http://schemas.microsoft.com/office/powerpoint/2010/main" val="29779669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65742-EC85-4B22-BC5D-52F730818767}"/>
              </a:ext>
            </a:extLst>
          </p:cNvPr>
          <p:cNvSpPr>
            <a:spLocks noGrp="1"/>
          </p:cNvSpPr>
          <p:nvPr>
            <p:ph type="title"/>
          </p:nvPr>
        </p:nvSpPr>
        <p:spPr/>
        <p:txBody>
          <a:bodyPr/>
          <a:lstStyle/>
          <a:p>
            <a:r>
              <a:rPr lang="en-US" dirty="0"/>
              <a:t>Soft Clustering</a:t>
            </a:r>
          </a:p>
        </p:txBody>
      </p:sp>
      <p:sp>
        <p:nvSpPr>
          <p:cNvPr id="3" name="Content Placeholder 2">
            <a:extLst>
              <a:ext uri="{FF2B5EF4-FFF2-40B4-BE49-F238E27FC236}">
                <a16:creationId xmlns:a16="http://schemas.microsoft.com/office/drawing/2014/main" id="{C8351656-1C9C-45B6-808D-5DF69FC6DA92}"/>
              </a:ext>
            </a:extLst>
          </p:cNvPr>
          <p:cNvSpPr>
            <a:spLocks noGrp="1"/>
          </p:cNvSpPr>
          <p:nvPr>
            <p:ph idx="1"/>
          </p:nvPr>
        </p:nvSpPr>
        <p:spPr/>
        <p:txBody>
          <a:bodyPr/>
          <a:lstStyle/>
          <a:p>
            <a:r>
              <a:rPr lang="en-US" dirty="0"/>
              <a:t>With hard clustering, each data could be only in one cluster.</a:t>
            </a:r>
          </a:p>
          <a:p>
            <a:r>
              <a:rPr lang="en-US" dirty="0"/>
              <a:t>With soft clustering, each data will be assigned to a cluster with a certain probability (the summation should be one).</a:t>
            </a:r>
          </a:p>
        </p:txBody>
      </p:sp>
      <p:sp>
        <p:nvSpPr>
          <p:cNvPr id="4" name="Slide Number Placeholder 3">
            <a:extLst>
              <a:ext uri="{FF2B5EF4-FFF2-40B4-BE49-F238E27FC236}">
                <a16:creationId xmlns:a16="http://schemas.microsoft.com/office/drawing/2014/main" id="{FF8A8E39-0247-4DAB-A0DF-140672B0FB51}"/>
              </a:ext>
            </a:extLst>
          </p:cNvPr>
          <p:cNvSpPr>
            <a:spLocks noGrp="1"/>
          </p:cNvSpPr>
          <p:nvPr>
            <p:ph type="sldNum" sz="quarter" idx="12"/>
          </p:nvPr>
        </p:nvSpPr>
        <p:spPr/>
        <p:txBody>
          <a:bodyPr/>
          <a:lstStyle/>
          <a:p>
            <a:pPr>
              <a:defRPr/>
            </a:pPr>
            <a:fld id="{CCF77436-EC8C-4AA7-8F7E-35D67B363DD7}" type="slidenum">
              <a:rPr lang="en-US" smtClean="0"/>
              <a:pPr>
                <a:defRPr/>
              </a:pPr>
              <a:t>87</a:t>
            </a:fld>
            <a:endParaRPr lang="en-US" dirty="0"/>
          </a:p>
        </p:txBody>
      </p:sp>
    </p:spTree>
    <p:extLst>
      <p:ext uri="{BB962C8B-B14F-4D97-AF65-F5344CB8AC3E}">
        <p14:creationId xmlns:p14="http://schemas.microsoft.com/office/powerpoint/2010/main" val="29149981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79AE-CA0F-425A-9E1C-EF05B42557DA}"/>
              </a:ext>
            </a:extLst>
          </p:cNvPr>
          <p:cNvSpPr>
            <a:spLocks noGrp="1"/>
          </p:cNvSpPr>
          <p:nvPr>
            <p:ph type="title"/>
          </p:nvPr>
        </p:nvSpPr>
        <p:spPr/>
        <p:txBody>
          <a:bodyPr/>
          <a:lstStyle/>
          <a:p>
            <a:r>
              <a:rPr lang="en-US" dirty="0"/>
              <a:t>Quiz</a:t>
            </a:r>
          </a:p>
        </p:txBody>
      </p:sp>
      <p:sp>
        <p:nvSpPr>
          <p:cNvPr id="20" name="Content Placeholder 19">
            <a:extLst>
              <a:ext uri="{FF2B5EF4-FFF2-40B4-BE49-F238E27FC236}">
                <a16:creationId xmlns:a16="http://schemas.microsoft.com/office/drawing/2014/main" id="{AE04ABD7-A712-407E-8849-71246A6C0E96}"/>
              </a:ext>
            </a:extLst>
          </p:cNvPr>
          <p:cNvSpPr>
            <a:spLocks noGrp="1"/>
          </p:cNvSpPr>
          <p:nvPr>
            <p:ph idx="1"/>
          </p:nvPr>
        </p:nvSpPr>
        <p:spPr>
          <a:xfrm>
            <a:off x="6318262" y="1853185"/>
            <a:ext cx="4325926" cy="4700017"/>
          </a:xfrm>
        </p:spPr>
        <p:txBody>
          <a:bodyPr/>
          <a:lstStyle/>
          <a:p>
            <a:pPr marL="11113" indent="0">
              <a:buNone/>
            </a:pPr>
            <a:r>
              <a:rPr lang="en-US" dirty="0"/>
              <a:t>x</a:t>
            </a:r>
            <a:r>
              <a:rPr lang="en-US" baseline="-25000" dirty="0"/>
              <a:t>1</a:t>
            </a:r>
            <a:r>
              <a:rPr lang="en-US" dirty="0"/>
              <a:t> corresponds to</a:t>
            </a:r>
          </a:p>
          <a:p>
            <a:r>
              <a:rPr lang="en-US" dirty="0"/>
              <a:t>C</a:t>
            </a:r>
            <a:r>
              <a:rPr lang="en-US" baseline="-25000" dirty="0"/>
              <a:t>1</a:t>
            </a:r>
          </a:p>
          <a:p>
            <a:r>
              <a:rPr lang="en-US" dirty="0"/>
              <a:t>C</a:t>
            </a:r>
            <a:r>
              <a:rPr lang="en-US" baseline="-25000" dirty="0"/>
              <a:t>2</a:t>
            </a:r>
          </a:p>
          <a:p>
            <a:r>
              <a:rPr lang="en-US" dirty="0"/>
              <a:t>Both</a:t>
            </a:r>
          </a:p>
        </p:txBody>
      </p:sp>
      <p:sp>
        <p:nvSpPr>
          <p:cNvPr id="4" name="Slide Number Placeholder 3">
            <a:extLst>
              <a:ext uri="{FF2B5EF4-FFF2-40B4-BE49-F238E27FC236}">
                <a16:creationId xmlns:a16="http://schemas.microsoft.com/office/drawing/2014/main" id="{23136C4E-4AB9-413D-8F17-3A9D7BD6DD5A}"/>
              </a:ext>
            </a:extLst>
          </p:cNvPr>
          <p:cNvSpPr>
            <a:spLocks noGrp="1"/>
          </p:cNvSpPr>
          <p:nvPr>
            <p:ph type="sldNum" sz="quarter" idx="12"/>
          </p:nvPr>
        </p:nvSpPr>
        <p:spPr/>
        <p:txBody>
          <a:bodyPr/>
          <a:lstStyle/>
          <a:p>
            <a:pPr>
              <a:defRPr/>
            </a:pPr>
            <a:fld id="{CCF77436-EC8C-4AA7-8F7E-35D67B363DD7}" type="slidenum">
              <a:rPr lang="en-US" smtClean="0"/>
              <a:pPr>
                <a:defRPr/>
              </a:pPr>
              <a:t>88</a:t>
            </a:fld>
            <a:endParaRPr lang="en-US" dirty="0"/>
          </a:p>
        </p:txBody>
      </p:sp>
      <p:sp>
        <p:nvSpPr>
          <p:cNvPr id="6" name="Oval 5">
            <a:extLst>
              <a:ext uri="{FF2B5EF4-FFF2-40B4-BE49-F238E27FC236}">
                <a16:creationId xmlns:a16="http://schemas.microsoft.com/office/drawing/2014/main" id="{36F8C090-1A7B-4E11-902C-45FE7E56A435}"/>
              </a:ext>
            </a:extLst>
          </p:cNvPr>
          <p:cNvSpPr/>
          <p:nvPr/>
        </p:nvSpPr>
        <p:spPr>
          <a:xfrm>
            <a:off x="3010429" y="3161728"/>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8D4708BA-9C49-4BE8-BE8D-075EF6D1A9FA}"/>
              </a:ext>
            </a:extLst>
          </p:cNvPr>
          <p:cNvSpPr/>
          <p:nvPr/>
        </p:nvSpPr>
        <p:spPr>
          <a:xfrm>
            <a:off x="5076569" y="2450172"/>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Oval 7">
            <a:extLst>
              <a:ext uri="{FF2B5EF4-FFF2-40B4-BE49-F238E27FC236}">
                <a16:creationId xmlns:a16="http://schemas.microsoft.com/office/drawing/2014/main" id="{198FA11A-07DD-4130-A78F-C8CD9C45CA50}"/>
              </a:ext>
            </a:extLst>
          </p:cNvPr>
          <p:cNvSpPr/>
          <p:nvPr/>
        </p:nvSpPr>
        <p:spPr>
          <a:xfrm>
            <a:off x="4203490" y="4230226"/>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0" name="Graphic 9" descr="Star">
            <a:extLst>
              <a:ext uri="{FF2B5EF4-FFF2-40B4-BE49-F238E27FC236}">
                <a16:creationId xmlns:a16="http://schemas.microsoft.com/office/drawing/2014/main" id="{769E4FFD-ACA6-4315-B3DB-6A75864E4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841" y="3386279"/>
            <a:ext cx="303551" cy="303551"/>
          </a:xfrm>
          <a:prstGeom prst="rect">
            <a:avLst/>
          </a:prstGeom>
        </p:spPr>
      </p:pic>
      <p:pic>
        <p:nvPicPr>
          <p:cNvPr id="14" name="Graphic 13" descr="Star">
            <a:extLst>
              <a:ext uri="{FF2B5EF4-FFF2-40B4-BE49-F238E27FC236}">
                <a16:creationId xmlns:a16="http://schemas.microsoft.com/office/drawing/2014/main" id="{0F3EB559-E23D-4202-8F73-529C6E22B5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77990" y="3424498"/>
            <a:ext cx="303551" cy="303551"/>
          </a:xfrm>
          <a:prstGeom prst="rect">
            <a:avLst/>
          </a:prstGeom>
        </p:spPr>
      </p:pic>
      <p:sp>
        <p:nvSpPr>
          <p:cNvPr id="16" name="Rectangle 15">
            <a:extLst>
              <a:ext uri="{FF2B5EF4-FFF2-40B4-BE49-F238E27FC236}">
                <a16:creationId xmlns:a16="http://schemas.microsoft.com/office/drawing/2014/main" id="{45B402AC-AF3C-4840-A6FF-5FCD93DD2DE0}"/>
              </a:ext>
            </a:extLst>
          </p:cNvPr>
          <p:cNvSpPr/>
          <p:nvPr/>
        </p:nvSpPr>
        <p:spPr>
          <a:xfrm>
            <a:off x="5168009" y="2265506"/>
            <a:ext cx="449162" cy="523220"/>
          </a:xfrm>
          <a:prstGeom prst="rect">
            <a:avLst/>
          </a:prstGeom>
        </p:spPr>
        <p:txBody>
          <a:bodyPr wrap="none">
            <a:spAutoFit/>
          </a:bodyPr>
          <a:lstStyle/>
          <a:p>
            <a:r>
              <a:rPr lang="en-US" sz="2800" dirty="0">
                <a:latin typeface="Candara" panose="020E0502030303020204" pitchFamily="34" charset="0"/>
              </a:rPr>
              <a:t>x</a:t>
            </a:r>
            <a:r>
              <a:rPr lang="en-US" sz="2800" baseline="-25000" dirty="0">
                <a:latin typeface="Candara" panose="020E0502030303020204" pitchFamily="34" charset="0"/>
              </a:rPr>
              <a:t>1</a:t>
            </a:r>
          </a:p>
        </p:txBody>
      </p:sp>
      <p:sp>
        <p:nvSpPr>
          <p:cNvPr id="17" name="Rectangle 16">
            <a:extLst>
              <a:ext uri="{FF2B5EF4-FFF2-40B4-BE49-F238E27FC236}">
                <a16:creationId xmlns:a16="http://schemas.microsoft.com/office/drawing/2014/main" id="{8C2A4B01-5729-486B-A23F-9693D24EB3E6}"/>
              </a:ext>
            </a:extLst>
          </p:cNvPr>
          <p:cNvSpPr/>
          <p:nvPr/>
        </p:nvSpPr>
        <p:spPr>
          <a:xfrm>
            <a:off x="3444015" y="3576272"/>
            <a:ext cx="465192" cy="523220"/>
          </a:xfrm>
          <a:prstGeom prst="rect">
            <a:avLst/>
          </a:prstGeom>
        </p:spPr>
        <p:txBody>
          <a:bodyPr wrap="none">
            <a:spAutoFit/>
          </a:bodyPr>
          <a:lstStyle/>
          <a:p>
            <a:r>
              <a:rPr lang="en-US" sz="2800" dirty="0">
                <a:latin typeface="Candara" panose="020E0502030303020204" pitchFamily="34" charset="0"/>
              </a:rPr>
              <a:t>C</a:t>
            </a:r>
            <a:r>
              <a:rPr lang="en-US" sz="2800" baseline="-25000" dirty="0">
                <a:latin typeface="Candara" panose="020E0502030303020204" pitchFamily="34" charset="0"/>
              </a:rPr>
              <a:t>1</a:t>
            </a:r>
          </a:p>
        </p:txBody>
      </p:sp>
      <p:sp>
        <p:nvSpPr>
          <p:cNvPr id="18" name="Rectangle 17">
            <a:extLst>
              <a:ext uri="{FF2B5EF4-FFF2-40B4-BE49-F238E27FC236}">
                <a16:creationId xmlns:a16="http://schemas.microsoft.com/office/drawing/2014/main" id="{5967447B-8A55-4D7B-8C2C-0D6C288DC666}"/>
              </a:ext>
            </a:extLst>
          </p:cNvPr>
          <p:cNvSpPr/>
          <p:nvPr/>
        </p:nvSpPr>
        <p:spPr>
          <a:xfrm>
            <a:off x="5168009" y="3556176"/>
            <a:ext cx="503664" cy="523220"/>
          </a:xfrm>
          <a:prstGeom prst="rect">
            <a:avLst/>
          </a:prstGeom>
        </p:spPr>
        <p:txBody>
          <a:bodyPr wrap="none">
            <a:spAutoFit/>
          </a:bodyPr>
          <a:lstStyle/>
          <a:p>
            <a:r>
              <a:rPr lang="en-US" sz="2800" dirty="0">
                <a:latin typeface="Candara" panose="020E0502030303020204" pitchFamily="34" charset="0"/>
              </a:rPr>
              <a:t>C</a:t>
            </a:r>
            <a:r>
              <a:rPr lang="en-US" sz="2800" baseline="-25000" dirty="0">
                <a:latin typeface="Candara" panose="020E0502030303020204" pitchFamily="34" charset="0"/>
              </a:rPr>
              <a:t>2</a:t>
            </a:r>
          </a:p>
        </p:txBody>
      </p:sp>
    </p:spTree>
    <p:extLst>
      <p:ext uri="{BB962C8B-B14F-4D97-AF65-F5344CB8AC3E}">
        <p14:creationId xmlns:p14="http://schemas.microsoft.com/office/powerpoint/2010/main" val="2332759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8ACB-9219-E542-9BAE-5DB20D26020A}"/>
              </a:ext>
            </a:extLst>
          </p:cNvPr>
          <p:cNvSpPr>
            <a:spLocks noGrp="1"/>
          </p:cNvSpPr>
          <p:nvPr>
            <p:ph type="title"/>
          </p:nvPr>
        </p:nvSpPr>
        <p:spPr/>
        <p:txBody>
          <a:bodyPr/>
          <a:lstStyle/>
          <a:p>
            <a:r>
              <a:rPr lang="en-US" dirty="0"/>
              <a:t>Gaussian Model</a:t>
            </a:r>
          </a:p>
        </p:txBody>
      </p:sp>
      <p:sp>
        <p:nvSpPr>
          <p:cNvPr id="4" name="Slide Number Placeholder 3">
            <a:extLst>
              <a:ext uri="{FF2B5EF4-FFF2-40B4-BE49-F238E27FC236}">
                <a16:creationId xmlns:a16="http://schemas.microsoft.com/office/drawing/2014/main" id="{45A1EFEE-2154-DC45-8876-509ADC878A43}"/>
              </a:ext>
            </a:extLst>
          </p:cNvPr>
          <p:cNvSpPr>
            <a:spLocks noGrp="1"/>
          </p:cNvSpPr>
          <p:nvPr>
            <p:ph type="sldNum" sz="quarter" idx="12"/>
          </p:nvPr>
        </p:nvSpPr>
        <p:spPr/>
        <p:txBody>
          <a:bodyPr/>
          <a:lstStyle/>
          <a:p>
            <a:pPr>
              <a:defRPr/>
            </a:pPr>
            <a:fld id="{CCF77436-EC8C-4AA7-8F7E-35D67B363DD7}" type="slidenum">
              <a:rPr lang="en-US" smtClean="0"/>
              <a:pPr>
                <a:defRPr/>
              </a:pPr>
              <a:t>89</a:t>
            </a:fld>
            <a:endParaRPr lang="en-US" dirty="0"/>
          </a:p>
        </p:txBody>
      </p:sp>
      <p:pic>
        <p:nvPicPr>
          <p:cNvPr id="7" name="Picture 6">
            <a:extLst>
              <a:ext uri="{FF2B5EF4-FFF2-40B4-BE49-F238E27FC236}">
                <a16:creationId xmlns:a16="http://schemas.microsoft.com/office/drawing/2014/main" id="{455E416E-BD7C-FF40-A73F-FB1032EADE8D}"/>
              </a:ext>
            </a:extLst>
          </p:cNvPr>
          <p:cNvPicPr>
            <a:picLocks noChangeAspect="1"/>
          </p:cNvPicPr>
          <p:nvPr/>
        </p:nvPicPr>
        <p:blipFill>
          <a:blip r:embed="rId2"/>
          <a:stretch>
            <a:fillRect/>
          </a:stretch>
        </p:blipFill>
        <p:spPr>
          <a:xfrm>
            <a:off x="2286000" y="2057889"/>
            <a:ext cx="3810000" cy="2882900"/>
          </a:xfrm>
          <a:prstGeom prst="rect">
            <a:avLst/>
          </a:prstGeom>
        </p:spPr>
      </p:pic>
      <p:sp>
        <p:nvSpPr>
          <p:cNvPr id="13" name="Rectangle 12">
            <a:extLst>
              <a:ext uri="{FF2B5EF4-FFF2-40B4-BE49-F238E27FC236}">
                <a16:creationId xmlns:a16="http://schemas.microsoft.com/office/drawing/2014/main" id="{DE5D1437-57B0-8D45-82BB-DE4EA2B95050}"/>
              </a:ext>
            </a:extLst>
          </p:cNvPr>
          <p:cNvSpPr/>
          <p:nvPr/>
        </p:nvSpPr>
        <p:spPr>
          <a:xfrm>
            <a:off x="4174379" y="5162069"/>
            <a:ext cx="694421" cy="400110"/>
          </a:xfrm>
          <a:prstGeom prst="rect">
            <a:avLst/>
          </a:prstGeom>
        </p:spPr>
        <p:txBody>
          <a:bodyPr wrap="none">
            <a:spAutoFit/>
          </a:bodyPr>
          <a:lstStyle/>
          <a:p>
            <a:r>
              <a:rPr lang="en-US" sz="2000" dirty="0">
                <a:latin typeface="Candara" panose="020E0502030303020204" pitchFamily="34" charset="0"/>
              </a:rPr>
              <a:t>Data</a:t>
            </a:r>
          </a:p>
        </p:txBody>
      </p:sp>
      <p:sp>
        <p:nvSpPr>
          <p:cNvPr id="14" name="Rectangle 13">
            <a:extLst>
              <a:ext uri="{FF2B5EF4-FFF2-40B4-BE49-F238E27FC236}">
                <a16:creationId xmlns:a16="http://schemas.microsoft.com/office/drawing/2014/main" id="{B4806D18-A783-5D41-A229-99B99137B3B7}"/>
              </a:ext>
            </a:extLst>
          </p:cNvPr>
          <p:cNvSpPr/>
          <p:nvPr/>
        </p:nvSpPr>
        <p:spPr>
          <a:xfrm>
            <a:off x="8077144" y="5162069"/>
            <a:ext cx="878767" cy="400110"/>
          </a:xfrm>
          <a:prstGeom prst="rect">
            <a:avLst/>
          </a:prstGeom>
        </p:spPr>
        <p:txBody>
          <a:bodyPr wrap="none">
            <a:spAutoFit/>
          </a:bodyPr>
          <a:lstStyle/>
          <a:p>
            <a:r>
              <a:rPr lang="en-US" sz="2000" dirty="0">
                <a:latin typeface="Candara" panose="020E0502030303020204" pitchFamily="34" charset="0"/>
              </a:rPr>
              <a:t>Model</a:t>
            </a:r>
          </a:p>
        </p:txBody>
      </p:sp>
      <p:pic>
        <p:nvPicPr>
          <p:cNvPr id="15" name="Picture 14">
            <a:extLst>
              <a:ext uri="{FF2B5EF4-FFF2-40B4-BE49-F238E27FC236}">
                <a16:creationId xmlns:a16="http://schemas.microsoft.com/office/drawing/2014/main" id="{831F38A5-9869-AC49-9814-085ECA65995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0" b="93534" l="847" r="94915">
                        <a14:foregroundMark x1="88347" y1="57328" x2="88347" y2="62500"/>
                        <a14:foregroundMark x1="91314" y1="58621" x2="94915" y2="57759"/>
                        <a14:backgroundMark x1="50636" y1="94828" x2="63136" y2="96983"/>
                        <a14:backgroundMark x1="63136" y1="96983" x2="66949" y2="91810"/>
                      </a14:backgroundRemoval>
                    </a14:imgEffect>
                  </a14:imgLayer>
                </a14:imgProps>
              </a:ext>
              <a:ext uri="{28A0092B-C50C-407E-A947-70E740481C1C}">
                <a14:useLocalDpi xmlns:a14="http://schemas.microsoft.com/office/drawing/2010/main"/>
              </a:ext>
            </a:extLst>
          </a:blip>
          <a:srcRect/>
          <a:stretch/>
        </p:blipFill>
        <p:spPr>
          <a:xfrm>
            <a:off x="6610073" y="2888229"/>
            <a:ext cx="3573194" cy="1870975"/>
          </a:xfrm>
          <a:prstGeom prst="rect">
            <a:avLst/>
          </a:prstGeom>
        </p:spPr>
      </p:pic>
      <p:sp>
        <p:nvSpPr>
          <p:cNvPr id="16" name="Rectangle 15">
            <a:extLst>
              <a:ext uri="{FF2B5EF4-FFF2-40B4-BE49-F238E27FC236}">
                <a16:creationId xmlns:a16="http://schemas.microsoft.com/office/drawing/2014/main" id="{3C7C12C6-0AAA-4E43-A957-6498FE1CB70F}"/>
              </a:ext>
            </a:extLst>
          </p:cNvPr>
          <p:cNvSpPr/>
          <p:nvPr/>
        </p:nvSpPr>
        <p:spPr>
          <a:xfrm>
            <a:off x="5956788" y="5201951"/>
            <a:ext cx="529312" cy="461665"/>
          </a:xfrm>
          <a:prstGeom prst="rect">
            <a:avLst/>
          </a:prstGeom>
        </p:spPr>
        <p:txBody>
          <a:bodyPr wrap="none">
            <a:spAutoFit/>
          </a:bodyPr>
          <a:lstStyle/>
          <a:p>
            <a:r>
              <a:rPr lang="en-US" sz="2400" dirty="0">
                <a:latin typeface="Candara" panose="020E0502030303020204" pitchFamily="34" charset="0"/>
              </a:rPr>
              <a:t>2D</a:t>
            </a:r>
          </a:p>
        </p:txBody>
      </p:sp>
      <p:sp>
        <p:nvSpPr>
          <p:cNvPr id="17" name="Rectangle 16">
            <a:extLst>
              <a:ext uri="{FF2B5EF4-FFF2-40B4-BE49-F238E27FC236}">
                <a16:creationId xmlns:a16="http://schemas.microsoft.com/office/drawing/2014/main" id="{E15DB9E6-A130-6646-B230-B69EB8DED49F}"/>
              </a:ext>
            </a:extLst>
          </p:cNvPr>
          <p:cNvSpPr/>
          <p:nvPr/>
        </p:nvSpPr>
        <p:spPr>
          <a:xfrm>
            <a:off x="3241837" y="6190719"/>
            <a:ext cx="5708325" cy="338554"/>
          </a:xfrm>
          <a:prstGeom prst="rect">
            <a:avLst/>
          </a:prstGeom>
        </p:spPr>
        <p:txBody>
          <a:bodyPr wrap="square">
            <a:spAutoFit/>
          </a:bodyPr>
          <a:lstStyle/>
          <a:p>
            <a:r>
              <a:rPr lang="en-US" sz="1600" dirty="0">
                <a:solidFill>
                  <a:schemeClr val="bg1">
                    <a:lumMod val="50000"/>
                  </a:schemeClr>
                </a:solidFill>
                <a:latin typeface="Candara" panose="020E0502030303020204" pitchFamily="34" charset="0"/>
              </a:rPr>
              <a:t>https://</a:t>
            </a:r>
            <a:r>
              <a:rPr lang="en-US" sz="1600" dirty="0" err="1">
                <a:solidFill>
                  <a:schemeClr val="bg1">
                    <a:lumMod val="50000"/>
                  </a:schemeClr>
                </a:solidFill>
                <a:latin typeface="Candara" panose="020E0502030303020204" pitchFamily="34" charset="0"/>
              </a:rPr>
              <a:t>en.wikipedia.org</a:t>
            </a:r>
            <a:r>
              <a:rPr lang="en-US" sz="1600" dirty="0">
                <a:solidFill>
                  <a:schemeClr val="bg1">
                    <a:lumMod val="50000"/>
                  </a:schemeClr>
                </a:solidFill>
                <a:latin typeface="Candara" panose="020E0502030303020204" pitchFamily="34" charset="0"/>
              </a:rPr>
              <a:t>/wiki/</a:t>
            </a:r>
            <a:r>
              <a:rPr lang="en-US" sz="1600" dirty="0" err="1">
                <a:solidFill>
                  <a:schemeClr val="bg1">
                    <a:lumMod val="50000"/>
                  </a:schemeClr>
                </a:solidFill>
                <a:latin typeface="Candara" panose="020E0502030303020204" pitchFamily="34" charset="0"/>
              </a:rPr>
              <a:t>Multivariate_normal_distribution</a:t>
            </a:r>
            <a:endParaRPr lang="en-US" sz="1600" dirty="0">
              <a:solidFill>
                <a:schemeClr val="bg1">
                  <a:lumMod val="50000"/>
                </a:schemeClr>
              </a:solidFill>
              <a:latin typeface="Candara" panose="020E0502030303020204" pitchFamily="34" charset="0"/>
            </a:endParaRPr>
          </a:p>
        </p:txBody>
      </p:sp>
    </p:spTree>
    <p:extLst>
      <p:ext uri="{BB962C8B-B14F-4D97-AF65-F5344CB8AC3E}">
        <p14:creationId xmlns:p14="http://schemas.microsoft.com/office/powerpoint/2010/main" val="2933201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EC77-1875-754C-AEE0-E64815EB9F87}"/>
              </a:ext>
            </a:extLst>
          </p:cNvPr>
          <p:cNvSpPr>
            <a:spLocks noGrp="1"/>
          </p:cNvSpPr>
          <p:nvPr>
            <p:ph type="title"/>
          </p:nvPr>
        </p:nvSpPr>
        <p:spPr/>
        <p:txBody>
          <a:bodyPr/>
          <a:lstStyle/>
          <a:p>
            <a:r>
              <a:rPr lang="en-US" dirty="0"/>
              <a:t>Parameter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9A0692-1E84-D044-83D2-1D2EA2728077}"/>
                  </a:ext>
                </a:extLst>
              </p:cNvPr>
              <p:cNvSpPr>
                <a:spLocks noGrp="1"/>
              </p:cNvSpPr>
              <p:nvPr>
                <p:ph idx="1"/>
              </p:nvPr>
            </p:nvSpPr>
            <p:spPr/>
            <p:txBody>
              <a:bodyPr/>
              <a:lstStyle/>
              <a:p>
                <a:r>
                  <a:rPr lang="en-US" dirty="0"/>
                  <a:t>Hypothesis </a:t>
                </a:r>
                <a14:m>
                  <m:oMath xmlns:m="http://schemas.openxmlformats.org/officeDocument/2006/math">
                    <m:r>
                      <a:rPr lang="en-US" b="0" i="1" dirty="0" smtClean="0">
                        <a:latin typeface="Cambria Math" panose="02040503050406030204" pitchFamily="18" charset="0"/>
                      </a:rPr>
                      <m:t>h</m:t>
                    </m:r>
                  </m:oMath>
                </a14:m>
                <a:r>
                  <a:rPr lang="en-US" i="1" dirty="0"/>
                  <a:t> </a:t>
                </a:r>
                <a:r>
                  <a:rPr lang="en-US" dirty="0"/>
                  <a:t>(the probabilistic model of </a:t>
                </a:r>
                <a14:m>
                  <m:oMath xmlns:m="http://schemas.openxmlformats.org/officeDocument/2006/math">
                    <m:r>
                      <a:rPr lang="en-US" b="1" i="1" dirty="0">
                        <a:latin typeface="Cambria Math" panose="02040503050406030204" pitchFamily="18" charset="0"/>
                      </a:rPr>
                      <m:t>𝑿</m:t>
                    </m:r>
                  </m:oMath>
                </a14:m>
                <a:r>
                  <a:rPr lang="en-US" dirty="0"/>
                  <a:t>) can be modeled with numerical parameters.</a:t>
                </a:r>
              </a:p>
              <a:p>
                <a:r>
                  <a:rPr lang="en-US" dirty="0"/>
                  <a:t>Non-parameter learning will be covered later.</a:t>
                </a:r>
              </a:p>
            </p:txBody>
          </p:sp>
        </mc:Choice>
        <mc:Fallback xmlns="">
          <p:sp>
            <p:nvSpPr>
              <p:cNvPr id="3" name="Content Placeholder 2">
                <a:extLst>
                  <a:ext uri="{FF2B5EF4-FFF2-40B4-BE49-F238E27FC236}">
                    <a16:creationId xmlns:a16="http://schemas.microsoft.com/office/drawing/2014/main" id="{7E9A0692-1E84-D044-83D2-1D2EA2728077}"/>
                  </a:ext>
                </a:extLst>
              </p:cNvPr>
              <p:cNvSpPr>
                <a:spLocks noGrp="1" noRot="1" noChangeAspect="1" noMove="1" noResize="1" noEditPoints="1" noAdjustHandles="1" noChangeArrowheads="1" noChangeShapeType="1" noTextEdit="1"/>
              </p:cNvSpPr>
              <p:nvPr>
                <p:ph idx="1"/>
              </p:nvPr>
            </p:nvSpPr>
            <p:spPr>
              <a:blipFill>
                <a:blip r:embed="rId2"/>
                <a:stretch>
                  <a:fillRect l="-2000" t="-4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F99771D-28FC-DD4B-93CC-3E754F1B3ACD}"/>
              </a:ext>
            </a:extLst>
          </p:cNvPr>
          <p:cNvSpPr>
            <a:spLocks noGrp="1"/>
          </p:cNvSpPr>
          <p:nvPr>
            <p:ph type="sldNum" sz="quarter" idx="12"/>
          </p:nvPr>
        </p:nvSpPr>
        <p:spPr/>
        <p:txBody>
          <a:bodyPr/>
          <a:lstStyle/>
          <a:p>
            <a:pPr>
              <a:defRPr/>
            </a:pPr>
            <a:fld id="{CCF77436-EC8C-4AA7-8F7E-35D67B363DD7}" type="slidenum">
              <a:rPr lang="en-US" smtClean="0"/>
              <a:pPr>
                <a:defRPr/>
              </a:pPr>
              <a:t>9</a:t>
            </a:fld>
            <a:endParaRPr lang="en-US" dirty="0"/>
          </a:p>
        </p:txBody>
      </p:sp>
    </p:spTree>
    <p:extLst>
      <p:ext uri="{BB962C8B-B14F-4D97-AF65-F5344CB8AC3E}">
        <p14:creationId xmlns:p14="http://schemas.microsoft.com/office/powerpoint/2010/main" val="1753940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F8ACB-9219-E542-9BAE-5DB20D26020A}"/>
              </a:ext>
            </a:extLst>
          </p:cNvPr>
          <p:cNvSpPr>
            <a:spLocks noGrp="1"/>
          </p:cNvSpPr>
          <p:nvPr>
            <p:ph type="title"/>
          </p:nvPr>
        </p:nvSpPr>
        <p:spPr/>
        <p:txBody>
          <a:bodyPr/>
          <a:lstStyle/>
          <a:p>
            <a:r>
              <a:rPr lang="en-US" dirty="0"/>
              <a:t>Multivariate Gaussian</a:t>
            </a:r>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6AEA3F0-34C3-CE46-8B65-3957AEC40718}"/>
                  </a:ext>
                </a:extLst>
              </p:cNvPr>
              <p:cNvSpPr>
                <a:spLocks noGrp="1"/>
              </p:cNvSpPr>
              <p:nvPr>
                <p:ph idx="1"/>
              </p:nvPr>
            </p:nvSpPr>
            <p:spPr/>
            <p:txBody>
              <a:bodyPr>
                <a:normAutofit/>
              </a:bodyPr>
              <a:lstStyle/>
              <a:p>
                <a14:m>
                  <m:oMath xmlns:m="http://schemas.openxmlformats.org/officeDocument/2006/math">
                    <m:r>
                      <a:rPr lang="en-US" i="1" smtClean="0">
                        <a:latin typeface="Cambria Math" panose="02040503050406030204" pitchFamily="18" charset="0"/>
                      </a:rPr>
                      <m:t>𝑁</m:t>
                    </m:r>
                    <m:d>
                      <m:dPr>
                        <m:ctrlPr>
                          <a:rPr lang="en-US" i="1">
                            <a:latin typeface="Cambria Math" panose="02040503050406030204" pitchFamily="18" charset="0"/>
                          </a:rPr>
                        </m:ctrlPr>
                      </m:dPr>
                      <m:e>
                        <m:r>
                          <a:rPr lang="en-US" b="1" i="1" dirty="0">
                            <a:latin typeface="Cambria Math" panose="02040503050406030204" pitchFamily="18" charset="0"/>
                          </a:rPr>
                          <m:t>𝝁</m:t>
                        </m:r>
                        <m:r>
                          <a:rPr lang="en-US" i="1" dirty="0">
                            <a:latin typeface="Cambria Math" panose="02040503050406030204" pitchFamily="18" charset="0"/>
                          </a:rPr>
                          <m:t>,</m:t>
                        </m:r>
                        <m:r>
                          <a:rPr lang="el-GR" b="1" i="1" dirty="0">
                            <a:latin typeface="Cambria Math" panose="02040503050406030204" pitchFamily="18" charset="0"/>
                            <a:ea typeface="Cambria Math" panose="02040503050406030204" pitchFamily="18" charset="0"/>
                          </a:rPr>
                          <m:t>𝜮</m:t>
                        </m:r>
                      </m:e>
                    </m:d>
                    <m:d>
                      <m:dPr>
                        <m:ctrlPr>
                          <a:rPr lang="en-US" b="1" i="1" dirty="0">
                            <a:latin typeface="Cambria Math" panose="02040503050406030204" pitchFamily="18" charset="0"/>
                            <a:ea typeface="Cambria Math" panose="02040503050406030204" pitchFamily="18" charset="0"/>
                          </a:rPr>
                        </m:ctrlPr>
                      </m:dPr>
                      <m:e>
                        <m:r>
                          <a:rPr lang="en-US" b="1" i="1">
                            <a:latin typeface="Cambria Math" panose="02040503050406030204" pitchFamily="18" charset="0"/>
                          </a:rPr>
                          <m:t>𝒙</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dirty="0">
                            <a:latin typeface="Cambria Math" panose="02040503050406030204" pitchFamily="18" charset="0"/>
                            <a:ea typeface="Cambria Math" panose="02040503050406030204" pitchFamily="18" charset="0"/>
                          </a:rPr>
                          <m:t>exp</m:t>
                        </m:r>
                        <m:r>
                          <a:rPr lang="en-US" i="1" dirty="0">
                            <a:latin typeface="Cambria Math" panose="02040503050406030204" pitchFamily="18" charset="0"/>
                            <a:ea typeface="Cambria Math" panose="02040503050406030204" pitchFamily="18" charset="0"/>
                          </a:rPr>
                          <m:t>⁡(−</m:t>
                        </m: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1</m:t>
                            </m:r>
                          </m:num>
                          <m:den>
                            <m:r>
                              <a:rPr lang="en-US" i="1" dirty="0">
                                <a:latin typeface="Cambria Math" panose="02040503050406030204" pitchFamily="18" charset="0"/>
                                <a:ea typeface="Cambria Math" panose="02040503050406030204" pitchFamily="18" charset="0"/>
                              </a:rPr>
                              <m:t>2</m:t>
                            </m:r>
                          </m:den>
                        </m:f>
                        <m:box>
                          <m:boxPr>
                            <m:ctrlPr>
                              <a:rPr lang="en-US" i="1" dirty="0">
                                <a:latin typeface="Cambria Math" panose="02040503050406030204" pitchFamily="18" charset="0"/>
                                <a:ea typeface="Cambria Math" panose="02040503050406030204" pitchFamily="18" charset="0"/>
                              </a:rPr>
                            </m:ctrlPr>
                          </m:boxPr>
                          <m:e>
                            <m:argPr>
                              <m:argSz m:val="-1"/>
                            </m:argPr>
                            <m:sSup>
                              <m:sSupPr>
                                <m:ctrlPr>
                                  <a:rPr lang="en-US" i="1" dirty="0">
                                    <a:latin typeface="Cambria Math" panose="02040503050406030204" pitchFamily="18" charset="0"/>
                                    <a:ea typeface="Cambria Math" panose="02040503050406030204" pitchFamily="18" charset="0"/>
                                  </a:rPr>
                                </m:ctrlPr>
                              </m:sSupPr>
                              <m:e>
                                <m:d>
                                  <m:dPr>
                                    <m:ctrlPr>
                                      <a:rPr lang="en-US" b="1" i="1" dirty="0">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𝝁</m:t>
                                    </m:r>
                                  </m:e>
                                </m:d>
                              </m:e>
                              <m:sup>
                                <m:r>
                                  <a:rPr lang="en-US" i="1" dirty="0">
                                    <a:latin typeface="Cambria Math" panose="02040503050406030204" pitchFamily="18" charset="0"/>
                                    <a:ea typeface="Cambria Math" panose="02040503050406030204" pitchFamily="18" charset="0"/>
                                  </a:rPr>
                                  <m:t>𝑇</m:t>
                                </m:r>
                              </m:sup>
                            </m:sSup>
                            <m:sSup>
                              <m:sSupPr>
                                <m:ctrlPr>
                                  <a:rPr lang="en-US" i="1" dirty="0">
                                    <a:latin typeface="Cambria Math" panose="02040503050406030204" pitchFamily="18" charset="0"/>
                                    <a:ea typeface="Cambria Math" panose="02040503050406030204" pitchFamily="18" charset="0"/>
                                  </a:rPr>
                                </m:ctrlPr>
                              </m:sSupPr>
                              <m:e>
                                <m:r>
                                  <m:rPr>
                                    <m:sty m:val="p"/>
                                  </m:rPr>
                                  <a:rPr lang="el-GR" i="1" dirty="0">
                                    <a:latin typeface="Cambria Math" panose="02040503050406030204" pitchFamily="18" charset="0"/>
                                    <a:ea typeface="Cambria Math" panose="02040503050406030204" pitchFamily="18" charset="0"/>
                                  </a:rPr>
                                  <m:t>Σ</m:t>
                                </m:r>
                              </m:e>
                              <m:sup>
                                <m:r>
                                  <a:rPr lang="en-US" i="1" dirty="0">
                                    <a:latin typeface="Cambria Math" panose="02040503050406030204" pitchFamily="18" charset="0"/>
                                    <a:ea typeface="Cambria Math" panose="02040503050406030204" pitchFamily="18" charset="0"/>
                                  </a:rPr>
                                  <m:t>−1</m:t>
                                </m:r>
                              </m:sup>
                            </m:sSup>
                            <m:d>
                              <m:dPr>
                                <m:ctrlPr>
                                  <a:rPr lang="en-US" i="1" dirty="0">
                                    <a:latin typeface="Cambria Math" panose="02040503050406030204" pitchFamily="18" charset="0"/>
                                    <a:ea typeface="Cambria Math" panose="02040503050406030204" pitchFamily="18" charset="0"/>
                                  </a:rPr>
                                </m:ctrlPr>
                              </m:dPr>
                              <m:e>
                                <m:r>
                                  <a:rPr lang="en-US" b="1" i="1">
                                    <a:latin typeface="Cambria Math" panose="02040503050406030204" pitchFamily="18" charset="0"/>
                                    <a:ea typeface="Cambria Math" panose="02040503050406030204" pitchFamily="18" charset="0"/>
                                  </a:rPr>
                                  <m:t>𝒙</m:t>
                                </m:r>
                                <m:r>
                                  <a:rPr lang="en-US" i="1">
                                    <a:latin typeface="Cambria Math" panose="02040503050406030204" pitchFamily="18" charset="0"/>
                                    <a:ea typeface="Cambria Math" panose="02040503050406030204" pitchFamily="18" charset="0"/>
                                  </a:rPr>
                                  <m:t>−</m:t>
                                </m:r>
                                <m:r>
                                  <a:rPr lang="en-US" b="1" i="1" dirty="0">
                                    <a:latin typeface="Cambria Math" panose="02040503050406030204" pitchFamily="18" charset="0"/>
                                  </a:rPr>
                                  <m:t>𝝁</m:t>
                                </m:r>
                              </m:e>
                            </m:d>
                          </m:e>
                        </m:box>
                        <m:r>
                          <a:rPr lang="en-US" b="0" i="1" dirty="0" smtClean="0">
                            <a:latin typeface="Cambria Math" panose="02040503050406030204" pitchFamily="18" charset="0"/>
                            <a:ea typeface="Cambria Math" panose="02040503050406030204" pitchFamily="18" charset="0"/>
                          </a:rPr>
                          <m:t>)</m:t>
                        </m:r>
                      </m:num>
                      <m:den>
                        <m:rad>
                          <m:radPr>
                            <m:degHide m:val="on"/>
                            <m:ctrlPr>
                              <a:rPr lang="en-US" b="0" i="1" smtClean="0">
                                <a:latin typeface="Cambria Math" panose="02040503050406030204" pitchFamily="18" charset="0"/>
                              </a:rPr>
                            </m:ctrlPr>
                          </m:radPr>
                          <m:deg/>
                          <m:e>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r>
                                  <a:rPr lang="en-US" i="1" dirty="0">
                                    <a:latin typeface="Cambria Math" panose="02040503050406030204" pitchFamily="18" charset="0"/>
                                    <a:ea typeface="Cambria Math" panose="02040503050406030204" pitchFamily="18" charset="0"/>
                                  </a:rPr>
                                  <m:t>)</m:t>
                                </m:r>
                              </m:e>
                              <m:sup>
                                <m:r>
                                  <a:rPr lang="en-US" i="1" dirty="0" smtClean="0">
                                    <a:latin typeface="Cambria Math" panose="02040503050406030204" pitchFamily="18" charset="0"/>
                                    <a:ea typeface="Cambria Math" panose="02040503050406030204" pitchFamily="18" charset="0"/>
                                  </a:rPr>
                                  <m:t>𝑑</m:t>
                                </m:r>
                              </m:sup>
                            </m:sSup>
                            <m:r>
                              <a:rPr lang="en-US" b="0" i="1" dirty="0" smtClean="0">
                                <a:latin typeface="Cambria Math" panose="02040503050406030204" pitchFamily="18" charset="0"/>
                                <a:ea typeface="Cambria Math" panose="02040503050406030204" pitchFamily="18" charset="0"/>
                              </a:rPr>
                              <m:t>|</m:t>
                            </m:r>
                            <m:r>
                              <a:rPr lang="el-GR" b="1" i="1" dirty="0">
                                <a:latin typeface="Cambria Math" panose="02040503050406030204" pitchFamily="18" charset="0"/>
                                <a:ea typeface="Cambria Math" panose="02040503050406030204" pitchFamily="18" charset="0"/>
                              </a:rPr>
                              <m:t>𝜮</m:t>
                            </m:r>
                            <m:r>
                              <a:rPr lang="en-US" b="0" i="1" dirty="0" smtClean="0">
                                <a:latin typeface="Cambria Math" panose="02040503050406030204" pitchFamily="18" charset="0"/>
                                <a:ea typeface="Cambria Math" panose="02040503050406030204" pitchFamily="18" charset="0"/>
                              </a:rPr>
                              <m:t>|</m:t>
                            </m:r>
                          </m:e>
                        </m:rad>
                      </m:den>
                    </m:f>
                  </m:oMath>
                </a14:m>
                <a:endParaRPr lang="en-US" i="1" dirty="0">
                  <a:latin typeface="Cambria Math" panose="02040503050406030204" pitchFamily="18" charset="0"/>
                </a:endParaRPr>
              </a:p>
              <a:p>
                <a:pPr lvl="1"/>
                <a:r>
                  <a:rPr lang="en-US" b="1" i="1" dirty="0">
                    <a:latin typeface="Cambria Math" panose="02040503050406030204" pitchFamily="18" charset="0"/>
                    <a:ea typeface="Cambria Math" panose="02040503050406030204" pitchFamily="18" charset="0"/>
                  </a:rPr>
                  <a:t>T  </a:t>
                </a:r>
                <a:r>
                  <a:rPr lang="en-US" dirty="0">
                    <a:latin typeface="+mn-lt"/>
                  </a:rPr>
                  <a:t>is matrix transpose</a:t>
                </a:r>
              </a:p>
              <a:p>
                <a:pPr lvl="1"/>
                <a14:m>
                  <m:oMath xmlns:m="http://schemas.openxmlformats.org/officeDocument/2006/math">
                    <m:r>
                      <a:rPr lang="el-GR" b="1" i="1" dirty="0">
                        <a:latin typeface="Cambria Math" panose="02040503050406030204" pitchFamily="18" charset="0"/>
                        <a:ea typeface="Cambria Math" panose="02040503050406030204" pitchFamily="18" charset="0"/>
                      </a:rPr>
                      <m:t>𝜮</m:t>
                    </m:r>
                  </m:oMath>
                </a14:m>
                <a:r>
                  <a:rPr lang="en-US" i="1" dirty="0">
                    <a:latin typeface="Cambria Math" panose="02040503050406030204" pitchFamily="18" charset="0"/>
                  </a:rPr>
                  <a:t> </a:t>
                </a:r>
                <a:r>
                  <a:rPr lang="en-US" dirty="0">
                    <a:latin typeface="+mn-lt"/>
                  </a:rPr>
                  <a:t>is covariance matrix and becomes variance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n-US" dirty="0">
                    <a:latin typeface="+mn-lt"/>
                  </a:rPr>
                  <a:t> for dimension d=1. </a:t>
                </a:r>
              </a:p>
            </p:txBody>
          </p:sp>
        </mc:Choice>
        <mc:Fallback xmlns="">
          <p:sp>
            <p:nvSpPr>
              <p:cNvPr id="9" name="Content Placeholder 8">
                <a:extLst>
                  <a:ext uri="{FF2B5EF4-FFF2-40B4-BE49-F238E27FC236}">
                    <a16:creationId xmlns:a16="http://schemas.microsoft.com/office/drawing/2014/main" id="{96AEA3F0-34C3-CE46-8B65-3957AEC40718}"/>
                  </a:ext>
                </a:extLst>
              </p:cNvPr>
              <p:cNvSpPr>
                <a:spLocks noGrp="1" noRot="1" noChangeAspect="1" noMove="1" noResize="1" noEditPoints="1" noAdjustHandles="1" noChangeArrowheads="1" noChangeShapeType="1" noTextEdit="1"/>
              </p:cNvSpPr>
              <p:nvPr>
                <p:ph idx="1"/>
              </p:nvPr>
            </p:nvSpPr>
            <p:spPr>
              <a:blipFill>
                <a:blip r:embed="rId3"/>
                <a:stretch>
                  <a:fillRect l="-15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5A1EFEE-2154-DC45-8876-509ADC878A43}"/>
              </a:ext>
            </a:extLst>
          </p:cNvPr>
          <p:cNvSpPr>
            <a:spLocks noGrp="1"/>
          </p:cNvSpPr>
          <p:nvPr>
            <p:ph type="sldNum" sz="quarter" idx="12"/>
          </p:nvPr>
        </p:nvSpPr>
        <p:spPr/>
        <p:txBody>
          <a:bodyPr/>
          <a:lstStyle/>
          <a:p>
            <a:pPr>
              <a:defRPr/>
            </a:pPr>
            <a:fld id="{CCF77436-EC8C-4AA7-8F7E-35D67B363DD7}" type="slidenum">
              <a:rPr lang="en-US" smtClean="0"/>
              <a:pPr>
                <a:defRPr/>
              </a:pPr>
              <a:t>90</a:t>
            </a:fld>
            <a:endParaRPr lang="en-US" dirty="0"/>
          </a:p>
        </p:txBody>
      </p:sp>
      <p:pic>
        <p:nvPicPr>
          <p:cNvPr id="10" name="Picture 9">
            <a:extLst>
              <a:ext uri="{FF2B5EF4-FFF2-40B4-BE49-F238E27FC236}">
                <a16:creationId xmlns:a16="http://schemas.microsoft.com/office/drawing/2014/main" id="{5AA96885-ACCD-D242-BCBA-6208388EEFC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3534" l="847" r="94915">
                        <a14:foregroundMark x1="88347" y1="57328" x2="88347" y2="62500"/>
                        <a14:foregroundMark x1="91314" y1="58621" x2="94915" y2="57759"/>
                        <a14:backgroundMark x1="50636" y1="94828" x2="63136" y2="96983"/>
                        <a14:backgroundMark x1="63136" y1="96983" x2="66949" y2="91810"/>
                      </a14:backgroundRemoval>
                    </a14:imgEffect>
                  </a14:imgLayer>
                </a14:imgProps>
              </a:ext>
              <a:ext uri="{28A0092B-C50C-407E-A947-70E740481C1C}">
                <a14:useLocalDpi xmlns:a14="http://schemas.microsoft.com/office/drawing/2010/main"/>
              </a:ext>
            </a:extLst>
          </a:blip>
          <a:srcRect/>
          <a:stretch/>
        </p:blipFill>
        <p:spPr>
          <a:xfrm>
            <a:off x="4450903" y="4442269"/>
            <a:ext cx="3573194" cy="1870975"/>
          </a:xfrm>
          <a:prstGeom prst="rect">
            <a:avLst/>
          </a:prstGeom>
        </p:spPr>
      </p:pic>
    </p:spTree>
    <p:extLst>
      <p:ext uri="{BB962C8B-B14F-4D97-AF65-F5344CB8AC3E}">
        <p14:creationId xmlns:p14="http://schemas.microsoft.com/office/powerpoint/2010/main" val="34544989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C3ABA5FC-F6D2-8946-BEA7-B09CB2CBA57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418362" y="5530"/>
            <a:ext cx="3249638" cy="2427341"/>
          </a:xfrm>
          <a:prstGeom prst="rect">
            <a:avLst/>
          </a:prstGeom>
        </p:spPr>
      </p:pic>
      <p:sp>
        <p:nvSpPr>
          <p:cNvPr id="2" name="Title 1">
            <a:extLst>
              <a:ext uri="{FF2B5EF4-FFF2-40B4-BE49-F238E27FC236}">
                <a16:creationId xmlns:a16="http://schemas.microsoft.com/office/drawing/2014/main" id="{A29DF2C2-B64F-EF41-AFB6-5B8FBCDAC36E}"/>
              </a:ext>
            </a:extLst>
          </p:cNvPr>
          <p:cNvSpPr>
            <a:spLocks noGrp="1"/>
          </p:cNvSpPr>
          <p:nvPr>
            <p:ph type="title"/>
          </p:nvPr>
        </p:nvSpPr>
        <p:spPr/>
        <p:txBody>
          <a:bodyPr/>
          <a:lstStyle/>
          <a:p>
            <a:r>
              <a:rPr lang="en-US" dirty="0"/>
              <a:t>Gaussian Learning: MLE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F0CC43-BF4F-A748-A730-7A24A57BC15B}"/>
                  </a:ext>
                </a:extLst>
              </p:cNvPr>
              <p:cNvSpPr>
                <a:spLocks noGrp="1"/>
              </p:cNvSpPr>
              <p:nvPr>
                <p:ph idx="1"/>
              </p:nvPr>
            </p:nvSpPr>
            <p:spPr/>
            <p:txBody>
              <a:bodyPr>
                <a:normAutofit fontScale="92500"/>
              </a:bodyPr>
              <a:lstStyle/>
              <a:p>
                <a:r>
                  <a:rPr lang="en-US" dirty="0"/>
                  <a:t>Data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𝑁</m:t>
                        </m:r>
                      </m:sub>
                    </m:sSub>
                  </m:oMath>
                </a14:m>
                <a:r>
                  <a:rPr lang="en-US" dirty="0"/>
                  <a:t>:</a:t>
                </a:r>
              </a:p>
              <a:p>
                <a:pPr lvl="1"/>
                <a14:m>
                  <m:oMath xmlns:m="http://schemas.openxmlformats.org/officeDocument/2006/math">
                    <m:r>
                      <a:rPr lang="en-US">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𝑁</m:t>
                            </m:r>
                          </m:sub>
                        </m:sSub>
                      </m:e>
                    </m:d>
                    <m:r>
                      <a:rPr lang="en-US">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a:latin typeface="Cambria Math" panose="02040503050406030204" pitchFamily="18" charset="0"/>
                          </a:rPr>
                          <m:t>𝑛</m:t>
                        </m:r>
                      </m:sub>
                      <m:sup/>
                      <m:e>
                        <m:r>
                          <a:rPr lang="en-US" smtClean="0">
                            <a:latin typeface="Cambria Math" panose="02040503050406030204" pitchFamily="18" charset="0"/>
                          </a:rPr>
                          <m:t>𝑁</m:t>
                        </m:r>
                        <m:r>
                          <a:rPr lang="en-US" smtClean="0">
                            <a:latin typeface="Cambria Math" panose="02040503050406030204" pitchFamily="18" charset="0"/>
                          </a:rPr>
                          <m:t> (</m:t>
                        </m:r>
                        <m:d>
                          <m:dPr>
                            <m:ctrlPr>
                              <a:rPr lang="en-US" i="1">
                                <a:latin typeface="Cambria Math" panose="02040503050406030204" pitchFamily="18" charset="0"/>
                              </a:rPr>
                            </m:ctrlPr>
                          </m:dPr>
                          <m:e>
                            <m:r>
                              <a:rPr lang="en-US" dirty="0">
                                <a:latin typeface="Cambria Math" panose="02040503050406030204" pitchFamily="18" charset="0"/>
                              </a:rPr>
                              <m:t>𝝁</m:t>
                            </m:r>
                            <m:r>
                              <a:rPr lang="en-US" dirty="0">
                                <a:latin typeface="Cambria Math" panose="02040503050406030204" pitchFamily="18" charset="0"/>
                              </a:rPr>
                              <m:t>,</m:t>
                            </m:r>
                            <m:r>
                              <a:rPr lang="el-GR" dirty="0">
                                <a:latin typeface="Cambria Math" panose="02040503050406030204" pitchFamily="18" charset="0"/>
                              </a:rPr>
                              <m:t>𝜮</m:t>
                            </m:r>
                          </m:e>
                        </m:d>
                        <m:sSub>
                          <m:sSubPr>
                            <m:ctrlPr>
                              <a:rPr lang="en-US" i="1">
                                <a:latin typeface="Cambria Math" panose="02040503050406030204" pitchFamily="18" charset="0"/>
                              </a:rPr>
                            </m:ctrlPr>
                          </m:sSubPr>
                          <m:e>
                            <m:r>
                              <a:rPr lang="en-US">
                                <a:latin typeface="Cambria Math" panose="02040503050406030204" pitchFamily="18" charset="0"/>
                              </a:rPr>
                              <m:t>𝒙</m:t>
                            </m:r>
                          </m:e>
                          <m:sub>
                            <m:r>
                              <a:rPr lang="en-US" smtClean="0">
                                <a:latin typeface="Cambria Math" panose="02040503050406030204" pitchFamily="18" charset="0"/>
                              </a:rPr>
                              <m:t>𝑛</m:t>
                            </m:r>
                          </m:sub>
                        </m:sSub>
                        <m:r>
                          <a:rPr lang="en-US">
                            <a:latin typeface="Cambria Math" panose="02040503050406030204" pitchFamily="18" charset="0"/>
                          </a:rPr>
                          <m:t>)</m:t>
                        </m:r>
                      </m:e>
                    </m:nary>
                  </m:oMath>
                </a14:m>
                <a:br>
                  <a:rPr lang="en-US" dirty="0"/>
                </a:br>
                <a14:m>
                  <m:oMath xmlns:m="http://schemas.openxmlformats.org/officeDocument/2006/math">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dirty="0">
                                <a:latin typeface="Cambria Math" panose="02040503050406030204" pitchFamily="18" charset="0"/>
                              </a:rPr>
                              <m:t>(2</m:t>
                            </m:r>
                            <m:r>
                              <a:rPr lang="en-US" dirty="0">
                                <a:latin typeface="Cambria Math" panose="02040503050406030204" pitchFamily="18" charset="0"/>
                              </a:rPr>
                              <m:t>𝜋</m:t>
                            </m:r>
                            <m:r>
                              <a:rPr lang="en-US" dirty="0">
                                <a:latin typeface="Cambria Math" panose="02040503050406030204" pitchFamily="18" charset="0"/>
                              </a:rPr>
                              <m:t>)</m:t>
                            </m:r>
                          </m:e>
                          <m:sup>
                            <m:r>
                              <a:rPr lang="en-US" dirty="0">
                                <a:latin typeface="Cambria Math" panose="02040503050406030204" pitchFamily="18" charset="0"/>
                              </a:rPr>
                              <m:t>𝑑</m:t>
                            </m:r>
                          </m:sup>
                        </m:sSup>
                        <m:r>
                          <a:rPr lang="en-US" dirty="0">
                            <a:latin typeface="Cambria Math" panose="02040503050406030204" pitchFamily="18" charset="0"/>
                          </a:rPr>
                          <m:t>|</m:t>
                        </m:r>
                        <m:r>
                          <a:rPr lang="el-GR" dirty="0">
                            <a:latin typeface="Cambria Math" panose="02040503050406030204" pitchFamily="18" charset="0"/>
                          </a:rPr>
                          <m:t>𝜮</m:t>
                        </m:r>
                        <m:r>
                          <a:rPr lang="en-US" dirty="0">
                            <a:latin typeface="Cambria Math" panose="02040503050406030204" pitchFamily="18" charset="0"/>
                          </a:rPr>
                          <m:t>|)</m:t>
                        </m:r>
                      </m:e>
                      <m:sup>
                        <m:box>
                          <m:boxPr>
                            <m:ctrlPr>
                              <a:rPr lang="en-US" i="1" dirty="0">
                                <a:latin typeface="Cambria Math" panose="02040503050406030204" pitchFamily="18" charset="0"/>
                              </a:rPr>
                            </m:ctrlPr>
                          </m:boxPr>
                          <m:e>
                            <m:argPr>
                              <m:argSz m:val="-1"/>
                            </m:argPr>
                            <m:f>
                              <m:fPr>
                                <m:ctrlPr>
                                  <a:rPr lang="en-US" i="1" dirty="0">
                                    <a:latin typeface="Cambria Math" panose="02040503050406030204" pitchFamily="18" charset="0"/>
                                  </a:rPr>
                                </m:ctrlPr>
                              </m:fPr>
                              <m:num>
                                <m:r>
                                  <a:rPr lang="en-US" dirty="0">
                                    <a:latin typeface="Cambria Math" panose="02040503050406030204" pitchFamily="18" charset="0"/>
                                  </a:rPr>
                                  <m:t>−</m:t>
                                </m:r>
                                <m:r>
                                  <a:rPr lang="en-US" dirty="0">
                                    <a:latin typeface="Cambria Math" panose="02040503050406030204" pitchFamily="18" charset="0"/>
                                  </a:rPr>
                                  <m:t>𝑁</m:t>
                                </m:r>
                              </m:num>
                              <m:den>
                                <m:r>
                                  <a:rPr lang="en-US" dirty="0">
                                    <a:latin typeface="Cambria Math" panose="02040503050406030204" pitchFamily="18" charset="0"/>
                                  </a:rPr>
                                  <m:t>2</m:t>
                                </m:r>
                              </m:den>
                            </m:f>
                          </m:e>
                        </m:box>
                      </m:sup>
                    </m:sSup>
                    <m:r>
                      <m:rPr>
                        <m:sty m:val="p"/>
                      </m:rPr>
                      <a:rPr lang="en-US" dirty="0">
                        <a:latin typeface="Cambria Math" panose="02040503050406030204" pitchFamily="18" charset="0"/>
                      </a:rPr>
                      <m:t>exp</m:t>
                    </m:r>
                    <m:r>
                      <a:rPr lang="en-US" dirty="0">
                        <a:latin typeface="Cambria Math" panose="02040503050406030204" pitchFamily="18" charset="0"/>
                      </a:rPr>
                      <m:t>(−</m:t>
                    </m:r>
                    <m:f>
                      <m:fPr>
                        <m:ctrlPr>
                          <a:rPr lang="en-US" i="1" dirty="0">
                            <a:latin typeface="Cambria Math" panose="02040503050406030204" pitchFamily="18" charset="0"/>
                          </a:rPr>
                        </m:ctrlPr>
                      </m:fPr>
                      <m:num>
                        <m:r>
                          <a:rPr lang="en-US" dirty="0">
                            <a:latin typeface="Cambria Math" panose="02040503050406030204" pitchFamily="18" charset="0"/>
                          </a:rPr>
                          <m:t>1</m:t>
                        </m:r>
                      </m:num>
                      <m:den>
                        <m:r>
                          <a:rPr lang="en-US" dirty="0">
                            <a:latin typeface="Cambria Math" panose="02040503050406030204" pitchFamily="18" charset="0"/>
                          </a:rPr>
                          <m:t>2</m:t>
                        </m:r>
                      </m:den>
                    </m:f>
                    <m:box>
                      <m:boxPr>
                        <m:ctrlPr>
                          <a:rPr lang="en-US" i="1" dirty="0">
                            <a:latin typeface="Cambria Math" panose="02040503050406030204" pitchFamily="18" charset="0"/>
                          </a:rPr>
                        </m:ctrlPr>
                      </m:boxPr>
                      <m:e>
                        <m:argPr>
                          <m:argSz m:val="-1"/>
                        </m:argPr>
                        <m:nary>
                          <m:naryPr>
                            <m:chr m:val="∑"/>
                            <m:limLoc m:val="subSup"/>
                            <m:supHide m:val="on"/>
                            <m:ctrlPr>
                              <a:rPr lang="en-US" i="1" dirty="0">
                                <a:latin typeface="Cambria Math" panose="02040503050406030204" pitchFamily="18" charset="0"/>
                              </a:rPr>
                            </m:ctrlPr>
                          </m:naryPr>
                          <m:sub>
                            <m:r>
                              <m:rPr>
                                <m:brk m:alnAt="9"/>
                              </m:rPr>
                              <a:rPr lang="en-US" dirty="0">
                                <a:latin typeface="Cambria Math" panose="02040503050406030204" pitchFamily="18" charset="0"/>
                              </a:rPr>
                              <m:t>𝑛</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e>
                              <m:sup>
                                <m:r>
                                  <a:rPr lang="en-US" dirty="0">
                                    <a:latin typeface="Cambria Math" panose="02040503050406030204" pitchFamily="18" charset="0"/>
                                  </a:rPr>
                                  <m:t>𝑇</m:t>
                                </m:r>
                              </m:sup>
                            </m:sSup>
                            <m:sSup>
                              <m:sSupPr>
                                <m:ctrlPr>
                                  <a:rPr lang="en-US" i="1" dirty="0">
                                    <a:latin typeface="Cambria Math" panose="02040503050406030204" pitchFamily="18" charset="0"/>
                                  </a:rPr>
                                </m:ctrlPr>
                              </m:sSupPr>
                              <m:e>
                                <m:r>
                                  <m:rPr>
                                    <m:sty m:val="p"/>
                                  </m:rPr>
                                  <a:rPr lang="el-GR" dirty="0">
                                    <a:latin typeface="Cambria Math" panose="02040503050406030204" pitchFamily="18" charset="0"/>
                                  </a:rPr>
                                  <m:t>Σ</m:t>
                                </m:r>
                              </m:e>
                              <m:sup>
                                <m:r>
                                  <a:rPr lang="en-US" dirty="0">
                                    <a:latin typeface="Cambria Math" panose="02040503050406030204" pitchFamily="18" charset="0"/>
                                  </a:rPr>
                                  <m:t>−1</m:t>
                                </m:r>
                              </m:sup>
                            </m:sSup>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e>
                        </m:nary>
                      </m:e>
                    </m:box>
                    <m:r>
                      <a:rPr lang="en-US" dirty="0">
                        <a:latin typeface="Cambria Math" panose="02040503050406030204" pitchFamily="18" charset="0"/>
                      </a:rPr>
                      <m:t>)</m:t>
                    </m:r>
                  </m:oMath>
                </a14:m>
                <a:endParaRPr lang="en-US" dirty="0"/>
              </a:p>
              <a:p>
                <a:r>
                  <a:rPr lang="en-US" dirty="0"/>
                  <a:t>Maximize </a:t>
                </a:r>
                <a14:m>
                  <m:oMath xmlns:m="http://schemas.openxmlformats.org/officeDocument/2006/math">
                    <m:r>
                      <m:rPr>
                        <m:sty m:val="p"/>
                      </m:rPr>
                      <a:rPr lang="en-US">
                        <a:latin typeface="Cambria Math" panose="02040503050406030204" pitchFamily="18" charset="0"/>
                      </a:rPr>
                      <m:t>ln</m:t>
                    </m:r>
                    <m:r>
                      <a:rPr lang="en-US">
                        <a:latin typeface="Cambria Math" panose="02040503050406030204" pitchFamily="18" charset="0"/>
                      </a:rPr>
                      <m:t>(</m:t>
                    </m:r>
                    <m:r>
                      <a:rPr lang="en-US">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1</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𝑥</m:t>
                            </m:r>
                          </m:e>
                          <m:sub>
                            <m:r>
                              <a:rPr lang="en-US">
                                <a:latin typeface="Cambria Math" panose="02040503050406030204" pitchFamily="18" charset="0"/>
                              </a:rPr>
                              <m:t>𝑁</m:t>
                            </m:r>
                          </m:sub>
                        </m:sSub>
                      </m:e>
                    </m:d>
                    <m:r>
                      <a:rPr lang="en-US" dirty="0">
                        <a:latin typeface="Cambria Math" panose="02040503050406030204" pitchFamily="18" charset="0"/>
                      </a:rPr>
                      <m:t>)</m:t>
                    </m:r>
                  </m:oMath>
                </a14:m>
                <a:endParaRPr lang="en-US" dirty="0"/>
              </a:p>
              <a:p>
                <a:pPr lvl="1"/>
                <a:r>
                  <a:rPr lang="en-US" dirty="0"/>
                  <a:t>Minimize </a:t>
                </a:r>
                <a14:m>
                  <m:oMath xmlns:m="http://schemas.openxmlformats.org/officeDocument/2006/math">
                    <m:r>
                      <a:rPr lang="en-US" dirty="0" smtClean="0">
                        <a:latin typeface="Cambria Math" panose="02040503050406030204" pitchFamily="18" charset="0"/>
                      </a:rPr>
                      <m:t> </m:t>
                    </m:r>
                    <m:nary>
                      <m:naryPr>
                        <m:chr m:val="∑"/>
                        <m:limLoc m:val="subSup"/>
                        <m:supHide m:val="on"/>
                        <m:ctrlPr>
                          <a:rPr lang="en-US" i="1" dirty="0" smtClean="0">
                            <a:latin typeface="Cambria Math" panose="02040503050406030204" pitchFamily="18" charset="0"/>
                          </a:rPr>
                        </m:ctrlPr>
                      </m:naryPr>
                      <m:sub>
                        <m:r>
                          <m:rPr>
                            <m:brk m:alnAt="9"/>
                          </m:rPr>
                          <a:rPr lang="en-US" dirty="0" smtClean="0">
                            <a:latin typeface="Cambria Math" panose="02040503050406030204" pitchFamily="18" charset="0"/>
                          </a:rPr>
                          <m:t>𝑛</m:t>
                        </m:r>
                      </m:sub>
                      <m:sup/>
                      <m:e>
                        <m:sSup>
                          <m:sSupPr>
                            <m:ctrlPr>
                              <a:rPr lang="en-US" i="1" dirty="0" smtClean="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e>
                          <m:sup>
                            <m:r>
                              <a:rPr lang="en-US" dirty="0" smtClean="0">
                                <a:latin typeface="Cambria Math" panose="02040503050406030204" pitchFamily="18" charset="0"/>
                              </a:rPr>
                              <m:t>𝑇</m:t>
                            </m:r>
                          </m:sup>
                        </m:sSup>
                        <m:sSup>
                          <m:sSupPr>
                            <m:ctrlPr>
                              <a:rPr lang="en-US" i="1" dirty="0" smtClean="0">
                                <a:latin typeface="Cambria Math" panose="02040503050406030204" pitchFamily="18" charset="0"/>
                              </a:rPr>
                            </m:ctrlPr>
                          </m:sSupPr>
                          <m:e>
                            <m:r>
                              <m:rPr>
                                <m:sty m:val="p"/>
                              </m:rPr>
                              <a:rPr lang="el-GR" dirty="0" smtClean="0">
                                <a:latin typeface="Cambria Math" panose="02040503050406030204" pitchFamily="18" charset="0"/>
                              </a:rPr>
                              <m:t>Σ</m:t>
                            </m:r>
                          </m:e>
                          <m:sup>
                            <m:r>
                              <a:rPr lang="en-US" dirty="0" smtClean="0">
                                <a:latin typeface="Cambria Math" panose="02040503050406030204" pitchFamily="18" charset="0"/>
                              </a:rPr>
                              <m:t>−1</m:t>
                            </m:r>
                          </m:sup>
                        </m:sSup>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e>
                    </m:nary>
                    <m:r>
                      <a:rPr lang="en-US" dirty="0" smtClean="0">
                        <a:latin typeface="Cambria Math" panose="02040503050406030204" pitchFamily="18" charset="0"/>
                      </a:rPr>
                      <m:t>−</m:t>
                    </m:r>
                    <m:f>
                      <m:fPr>
                        <m:ctrlPr>
                          <a:rPr lang="en-US" i="1" dirty="0" smtClean="0">
                            <a:latin typeface="Cambria Math" panose="02040503050406030204" pitchFamily="18" charset="0"/>
                          </a:rPr>
                        </m:ctrlPr>
                      </m:fPr>
                      <m:num>
                        <m:r>
                          <a:rPr lang="en-US" dirty="0" smtClean="0">
                            <a:latin typeface="Cambria Math" panose="02040503050406030204" pitchFamily="18" charset="0"/>
                          </a:rPr>
                          <m:t>𝑁</m:t>
                        </m:r>
                      </m:num>
                      <m:den>
                        <m:r>
                          <a:rPr lang="en-US" dirty="0" smtClean="0">
                            <a:latin typeface="Cambria Math" panose="02040503050406030204" pitchFamily="18" charset="0"/>
                          </a:rPr>
                          <m:t>2</m:t>
                        </m:r>
                      </m:den>
                    </m:f>
                    <m:r>
                      <m:rPr>
                        <m:sty m:val="p"/>
                      </m:rPr>
                      <a:rPr lang="en-US" dirty="0" smtClean="0">
                        <a:latin typeface="Cambria Math" panose="02040503050406030204" pitchFamily="18" charset="0"/>
                      </a:rPr>
                      <m:t>l</m:t>
                    </m:r>
                    <m:r>
                      <m:rPr>
                        <m:sty m:val="p"/>
                      </m:rPr>
                      <a:rPr lang="en-US" dirty="0">
                        <a:latin typeface="Cambria Math" panose="02040503050406030204" pitchFamily="18" charset="0"/>
                      </a:rPr>
                      <m:t>n</m:t>
                    </m:r>
                    <m:r>
                      <a:rPr lang="en-US" dirty="0">
                        <a:latin typeface="Cambria Math" panose="02040503050406030204" pitchFamily="18" charset="0"/>
                      </a:rPr>
                      <m:t>(</m:t>
                    </m:r>
                    <m:sSup>
                      <m:sSupPr>
                        <m:ctrlPr>
                          <a:rPr lang="en-US" i="1" dirty="0">
                            <a:latin typeface="Cambria Math" panose="02040503050406030204" pitchFamily="18" charset="0"/>
                          </a:rPr>
                        </m:ctrlPr>
                      </m:sSupPr>
                      <m:e>
                        <m:r>
                          <a:rPr lang="en-US" dirty="0">
                            <a:latin typeface="Cambria Math" panose="02040503050406030204" pitchFamily="18" charset="0"/>
                          </a:rPr>
                          <m:t>(2</m:t>
                        </m:r>
                        <m:r>
                          <a:rPr lang="en-US" dirty="0">
                            <a:latin typeface="Cambria Math" panose="02040503050406030204" pitchFamily="18" charset="0"/>
                          </a:rPr>
                          <m:t>𝜋</m:t>
                        </m:r>
                        <m:r>
                          <a:rPr lang="en-US" dirty="0">
                            <a:latin typeface="Cambria Math" panose="02040503050406030204" pitchFamily="18" charset="0"/>
                          </a:rPr>
                          <m:t>)</m:t>
                        </m:r>
                      </m:e>
                      <m:sup>
                        <m:r>
                          <a:rPr lang="en-US" dirty="0">
                            <a:latin typeface="Cambria Math" panose="02040503050406030204" pitchFamily="18" charset="0"/>
                          </a:rPr>
                          <m:t>𝑑</m:t>
                        </m:r>
                      </m:sup>
                    </m:sSup>
                    <m:r>
                      <a:rPr lang="en-US" dirty="0">
                        <a:latin typeface="Cambria Math" panose="02040503050406030204" pitchFamily="18" charset="0"/>
                      </a:rPr>
                      <m:t>|</m:t>
                    </m:r>
                    <m:r>
                      <a:rPr lang="el-GR" dirty="0">
                        <a:latin typeface="Cambria Math" panose="02040503050406030204" pitchFamily="18" charset="0"/>
                      </a:rPr>
                      <m:t>𝜮</m:t>
                    </m:r>
                    <m:r>
                      <a:rPr lang="en-US" dirty="0">
                        <a:latin typeface="Cambria Math" panose="02040503050406030204" pitchFamily="18" charset="0"/>
                      </a:rPr>
                      <m:t>|)</m:t>
                    </m:r>
                  </m:oMath>
                </a14:m>
                <a:endParaRPr lang="en-US" dirty="0"/>
              </a:p>
              <a:p>
                <a:r>
                  <a:rPr lang="en-US" dirty="0"/>
                  <a:t>Fitting data based on MLE:</a:t>
                </a:r>
              </a:p>
              <a:p>
                <a:pPr lvl="1"/>
                <a14:m>
                  <m:oMath xmlns:m="http://schemas.openxmlformats.org/officeDocument/2006/math">
                    <m:r>
                      <a:rPr lang="en-US" dirty="0">
                        <a:latin typeface="Cambria Math" panose="02040503050406030204" pitchFamily="18" charset="0"/>
                      </a:rPr>
                      <m:t>𝝁</m:t>
                    </m:r>
                    <m:r>
                      <a:rPr lang="en-US" dirty="0" smtClean="0">
                        <a:latin typeface="Cambria Math" panose="02040503050406030204" pitchFamily="18" charset="0"/>
                      </a:rPr>
                      <m:t>=</m:t>
                    </m:r>
                    <m:f>
                      <m:fPr>
                        <m:ctrlPr>
                          <a:rPr lang="en-US" i="1" smtClean="0">
                            <a:latin typeface="Cambria Math" panose="02040503050406030204" pitchFamily="18" charset="0"/>
                          </a:rPr>
                        </m:ctrlPr>
                      </m:fPr>
                      <m:num>
                        <m:r>
                          <a:rPr lang="en-US" smtClean="0">
                            <a:latin typeface="Cambria Math" panose="02040503050406030204" pitchFamily="18" charset="0"/>
                          </a:rPr>
                          <m:t>1</m:t>
                        </m:r>
                      </m:num>
                      <m:den>
                        <m:r>
                          <a:rPr lang="en-US" smtClean="0">
                            <a:latin typeface="Cambria Math" panose="02040503050406030204" pitchFamily="18" charset="0"/>
                          </a:rPr>
                          <m:t>𝑁</m:t>
                        </m:r>
                      </m:den>
                    </m:f>
                    <m:nary>
                      <m:naryPr>
                        <m:chr m:val="∑"/>
                        <m:limLoc m:val="subSup"/>
                        <m:supHide m:val="on"/>
                        <m:ctrlPr>
                          <a:rPr lang="en-US" i="1" smtClean="0">
                            <a:latin typeface="Cambria Math" panose="02040503050406030204" pitchFamily="18" charset="0"/>
                          </a:rPr>
                        </m:ctrlPr>
                      </m:naryPr>
                      <m:sub>
                        <m:r>
                          <m:rPr>
                            <m:brk m:alnAt="9"/>
                          </m:rPr>
                          <a:rPr lang="en-US" smtClean="0">
                            <a:latin typeface="Cambria Math" panose="02040503050406030204" pitchFamily="18" charset="0"/>
                          </a:rPr>
                          <m:t>𝑛</m:t>
                        </m:r>
                      </m:sub>
                      <m:sup/>
                      <m:e>
                        <m:sSub>
                          <m:sSubPr>
                            <m:ctrlPr>
                              <a:rPr lang="en-US" i="1" smtClean="0">
                                <a:latin typeface="Cambria Math" panose="02040503050406030204" pitchFamily="18" charset="0"/>
                              </a:rPr>
                            </m:ctrlPr>
                          </m:sSubPr>
                          <m:e>
                            <m:r>
                              <a:rPr lang="en-US" smtClean="0">
                                <a:latin typeface="Cambria Math" panose="02040503050406030204" pitchFamily="18" charset="0"/>
                              </a:rPr>
                              <m:t>𝑥</m:t>
                            </m:r>
                          </m:e>
                          <m:sub>
                            <m:r>
                              <a:rPr lang="en-US" smtClean="0">
                                <a:latin typeface="Cambria Math" panose="02040503050406030204" pitchFamily="18" charset="0"/>
                              </a:rPr>
                              <m:t>𝑛</m:t>
                            </m:r>
                          </m:sub>
                        </m:sSub>
                      </m:e>
                    </m:nary>
                  </m:oMath>
                </a14:m>
                <a:endParaRPr lang="en-US" dirty="0"/>
              </a:p>
              <a:p>
                <a:pPr lvl="1"/>
                <a14:m>
                  <m:oMath xmlns:m="http://schemas.openxmlformats.org/officeDocument/2006/math">
                    <m:r>
                      <a:rPr lang="el-GR" dirty="0">
                        <a:latin typeface="Cambria Math" panose="02040503050406030204" pitchFamily="18" charset="0"/>
                      </a:rPr>
                      <m:t>𝜮</m:t>
                    </m:r>
                    <m:r>
                      <a:rPr lang="en-US">
                        <a:latin typeface="Cambria Math" panose="02040503050406030204" pitchFamily="18" charset="0"/>
                      </a:rPr>
                      <m:t>=</m:t>
                    </m:r>
                    <m:f>
                      <m:fPr>
                        <m:ctrlPr>
                          <a:rPr lang="en-US" i="1">
                            <a:latin typeface="Cambria Math" panose="02040503050406030204" pitchFamily="18" charset="0"/>
                          </a:rPr>
                        </m:ctrlPr>
                      </m:fPr>
                      <m:num>
                        <m:r>
                          <a:rPr lang="en-US">
                            <a:latin typeface="Cambria Math" panose="02040503050406030204" pitchFamily="18" charset="0"/>
                          </a:rPr>
                          <m:t>1</m:t>
                        </m:r>
                      </m:num>
                      <m:den>
                        <m:r>
                          <a:rPr lang="en-US">
                            <a:latin typeface="Cambria Math" panose="02040503050406030204" pitchFamily="18" charset="0"/>
                          </a:rPr>
                          <m:t>𝑁</m:t>
                        </m:r>
                      </m:den>
                    </m:f>
                    <m:nary>
                      <m:naryPr>
                        <m:chr m:val="∑"/>
                        <m:limLoc m:val="subSup"/>
                        <m:supHide m:val="on"/>
                        <m:ctrlPr>
                          <a:rPr lang="en-US" i="1">
                            <a:latin typeface="Cambria Math" panose="02040503050406030204" pitchFamily="18" charset="0"/>
                          </a:rPr>
                        </m:ctrlPr>
                      </m:naryPr>
                      <m:sub>
                        <m:r>
                          <m:rPr>
                            <m:brk m:alnAt="9"/>
                          </m:rPr>
                          <a:rPr lang="en-US">
                            <a:latin typeface="Cambria Math" panose="02040503050406030204" pitchFamily="18" charset="0"/>
                          </a:rPr>
                          <m:t>𝑛</m:t>
                        </m:r>
                      </m:sub>
                      <m:sup/>
                      <m:e>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a:latin typeface="Cambria Math" panose="02040503050406030204" pitchFamily="18" charset="0"/>
                                      </a:rPr>
                                      <m:t>𝒙</m:t>
                                    </m:r>
                                  </m:e>
                                  <m:sub>
                                    <m:r>
                                      <a:rPr lang="en-US">
                                        <a:latin typeface="Cambria Math" panose="02040503050406030204" pitchFamily="18" charset="0"/>
                                      </a:rPr>
                                      <m:t>𝑛</m:t>
                                    </m:r>
                                  </m:sub>
                                </m:sSub>
                                <m:r>
                                  <a:rPr lang="en-US">
                                    <a:latin typeface="Cambria Math" panose="02040503050406030204" pitchFamily="18" charset="0"/>
                                  </a:rPr>
                                  <m:t>−</m:t>
                                </m:r>
                                <m:r>
                                  <a:rPr lang="en-US" dirty="0">
                                    <a:latin typeface="Cambria Math" panose="02040503050406030204" pitchFamily="18" charset="0"/>
                                  </a:rPr>
                                  <m:t>𝝁</m:t>
                                </m:r>
                              </m:e>
                            </m:d>
                          </m:e>
                          <m:sup>
                            <m:r>
                              <a:rPr lang="en-US" dirty="0">
                                <a:latin typeface="Cambria Math" panose="02040503050406030204" pitchFamily="18" charset="0"/>
                              </a:rPr>
                              <m:t>𝑇</m:t>
                            </m:r>
                          </m:sup>
                        </m:sSup>
                      </m:e>
                    </m:nary>
                  </m:oMath>
                </a14:m>
                <a:endParaRPr lang="en-US" dirty="0"/>
              </a:p>
            </p:txBody>
          </p:sp>
        </mc:Choice>
        <mc:Fallback xmlns="">
          <p:sp>
            <p:nvSpPr>
              <p:cNvPr id="3" name="Content Placeholder 2">
                <a:extLst>
                  <a:ext uri="{FF2B5EF4-FFF2-40B4-BE49-F238E27FC236}">
                    <a16:creationId xmlns:a16="http://schemas.microsoft.com/office/drawing/2014/main" id="{5BF0CC43-BF4F-A748-A730-7A24A57BC15B}"/>
                  </a:ext>
                </a:extLst>
              </p:cNvPr>
              <p:cNvSpPr>
                <a:spLocks noGrp="1" noRot="1" noChangeAspect="1" noMove="1" noResize="1" noEditPoints="1" noAdjustHandles="1" noChangeArrowheads="1" noChangeShapeType="1" noTextEdit="1"/>
              </p:cNvSpPr>
              <p:nvPr>
                <p:ph idx="1"/>
              </p:nvPr>
            </p:nvSpPr>
            <p:spPr>
              <a:blipFill>
                <a:blip r:embed="rId4"/>
                <a:stretch>
                  <a:fillRect l="-1778" t="-45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75B606-18B6-6640-B8F5-1D9C9BA8B2F2}"/>
              </a:ext>
            </a:extLst>
          </p:cNvPr>
          <p:cNvSpPr>
            <a:spLocks noGrp="1"/>
          </p:cNvSpPr>
          <p:nvPr>
            <p:ph type="sldNum" sz="quarter" idx="12"/>
          </p:nvPr>
        </p:nvSpPr>
        <p:spPr/>
        <p:txBody>
          <a:bodyPr/>
          <a:lstStyle/>
          <a:p>
            <a:fld id="{CCF77436-EC8C-4AA7-8F7E-35D67B363DD7}" type="slidenum">
              <a:rPr lang="en-US" smtClean="0"/>
              <a:pPr/>
              <a:t>91</a:t>
            </a:fld>
            <a:endParaRPr lang="en-US" dirty="0"/>
          </a:p>
        </p:txBody>
      </p:sp>
    </p:spTree>
    <p:extLst>
      <p:ext uri="{BB962C8B-B14F-4D97-AF65-F5344CB8AC3E}">
        <p14:creationId xmlns:p14="http://schemas.microsoft.com/office/powerpoint/2010/main" val="14726540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F2C2-B64F-EF41-AFB6-5B8FBCDAC36E}"/>
              </a:ext>
            </a:extLst>
          </p:cNvPr>
          <p:cNvSpPr>
            <a:spLocks noGrp="1"/>
          </p:cNvSpPr>
          <p:nvPr>
            <p:ph type="title"/>
          </p:nvPr>
        </p:nvSpPr>
        <p:spPr/>
        <p:txBody>
          <a:bodyPr>
            <a:normAutofit/>
          </a:bodyPr>
          <a:lstStyle/>
          <a:p>
            <a:r>
              <a:rPr lang="en-US"/>
              <a:t>Special Case: 1D Gaussian Learning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F0CC43-BF4F-A748-A730-7A24A57BC15B}"/>
                  </a:ext>
                </a:extLst>
              </p:cNvPr>
              <p:cNvSpPr>
                <a:spLocks noGrp="1"/>
              </p:cNvSpPr>
              <p:nvPr>
                <p:ph idx="1"/>
              </p:nvPr>
            </p:nvSpPr>
            <p:spPr>
              <a:xfrm>
                <a:off x="609600" y="2699403"/>
                <a:ext cx="10972800" cy="3853799"/>
              </a:xfrm>
            </p:spPr>
            <p:txBody>
              <a:bodyPr>
                <a:normAutofit fontScale="92500" lnSpcReduction="10000"/>
              </a:bodyPr>
              <a:lstStyle/>
              <a:p>
                <a:r>
                  <a:rPr lang="en-US" dirty="0"/>
                  <a:t>Data x</a:t>
                </a:r>
                <a:r>
                  <a:rPr lang="en-US" baseline="-25000" dirty="0"/>
                  <a:t>1</a:t>
                </a:r>
                <a:r>
                  <a:rPr lang="en-US" dirty="0"/>
                  <a:t>, …, </a:t>
                </a:r>
                <a:r>
                  <a:rPr lang="en-US" dirty="0" err="1"/>
                  <a:t>x</a:t>
                </a:r>
                <a:r>
                  <a:rPr lang="en-US" baseline="-25000" dirty="0" err="1"/>
                  <a:t>N</a:t>
                </a:r>
                <a:r>
                  <a:rPr lang="en-US" dirty="0"/>
                  <a:t>:</a:t>
                </a:r>
              </a:p>
              <a:p>
                <a:pPr lvl="1"/>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e>
                    </m:d>
                    <m:r>
                      <a:rPr lang="en-US" i="1">
                        <a:latin typeface="Cambria Math" panose="02040503050406030204" pitchFamily="18" charset="0"/>
                      </a:rPr>
                      <m:t>=</m:t>
                    </m:r>
                    <m:nary>
                      <m:naryPr>
                        <m:chr m:val="∏"/>
                        <m:limLoc m:val="subSup"/>
                        <m:supHide m:val="on"/>
                        <m:ctrlPr>
                          <a:rPr lang="en-US" i="1">
                            <a:latin typeface="Cambria Math" panose="02040503050406030204" pitchFamily="18" charset="0"/>
                          </a:rPr>
                        </m:ctrlPr>
                      </m:naryPr>
                      <m:sub>
                        <m:r>
                          <m:rPr>
                            <m:brk m:alnAt="9"/>
                          </m:rPr>
                          <a:rPr lang="en-US" i="1">
                            <a:latin typeface="Cambria Math" panose="02040503050406030204" pitchFamily="18" charset="0"/>
                          </a:rPr>
                          <m:t>𝑛</m:t>
                        </m:r>
                      </m:sub>
                      <m:sup/>
                      <m:e>
                        <m:r>
                          <a:rPr lang="en-US" i="1">
                            <a:latin typeface="Cambria Math" panose="02040503050406030204" pitchFamily="18" charset="0"/>
                          </a:rPr>
                          <m:t>𝑁</m:t>
                        </m:r>
                        <m:r>
                          <a:rPr lang="en-US" i="1">
                            <a:latin typeface="Cambria Math" panose="02040503050406030204" pitchFamily="18" charset="0"/>
                          </a:rPr>
                          <m:t>(</m:t>
                        </m:r>
                        <m:r>
                          <a:rPr lang="en-US" i="1" dirty="0">
                            <a:latin typeface="Cambria Math" panose="02040503050406030204" pitchFamily="18" charset="0"/>
                          </a:rPr>
                          <m:t>𝜇</m:t>
                        </m:r>
                        <m:r>
                          <a:rPr lang="en-US" i="1" dirty="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e>
                    </m:nary>
                    <m:r>
                      <a:rPr lang="en-US" i="1" dirty="0">
                        <a:latin typeface="Cambria Math" panose="02040503050406030204" pitchFamily="18" charset="0"/>
                        <a:ea typeface="Cambria Math" panose="02040503050406030204" pitchFamily="18" charset="0"/>
                      </a:rPr>
                      <m:t>=</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(2</m:t>
                        </m:r>
                        <m:r>
                          <a:rPr lang="en-US" i="1" dirty="0">
                            <a:latin typeface="Cambria Math" panose="02040503050406030204" pitchFamily="18" charset="0"/>
                            <a:ea typeface="Cambria Math" panose="02040503050406030204" pitchFamily="18" charset="0"/>
                          </a:rPr>
                          <m:t>𝜋</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2</m:t>
                            </m:r>
                          </m:sup>
                        </m:sSup>
                        <m:r>
                          <a:rPr lang="en-US" i="1" dirty="0">
                            <a:latin typeface="Cambria Math" panose="02040503050406030204" pitchFamily="18" charset="0"/>
                            <a:ea typeface="Cambria Math" panose="02040503050406030204" pitchFamily="18" charset="0"/>
                          </a:rPr>
                          <m:t>)</m:t>
                        </m:r>
                      </m:e>
                      <m:sup>
                        <m:box>
                          <m:boxPr>
                            <m:ctrlPr>
                              <a:rPr lang="en-US" i="1" dirty="0">
                                <a:latin typeface="Cambria Math" panose="02040503050406030204" pitchFamily="18" charset="0"/>
                                <a:ea typeface="Cambria Math" panose="02040503050406030204" pitchFamily="18" charset="0"/>
                              </a:rPr>
                            </m:ctrlPr>
                          </m:boxPr>
                          <m:e>
                            <m:argPr>
                              <m:argSz m:val="-1"/>
                            </m:argPr>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𝑁</m:t>
                                </m:r>
                              </m:num>
                              <m:den>
                                <m:r>
                                  <a:rPr lang="en-US" i="1" dirty="0">
                                    <a:latin typeface="Cambria Math" panose="02040503050406030204" pitchFamily="18" charset="0"/>
                                    <a:ea typeface="Cambria Math" panose="02040503050406030204" pitchFamily="18" charset="0"/>
                                  </a:rPr>
                                  <m:t>2</m:t>
                                </m:r>
                              </m:den>
                            </m:f>
                          </m:e>
                        </m:box>
                      </m:sup>
                    </m:sSup>
                    <m:r>
                      <m:rPr>
                        <m:sty m:val="p"/>
                      </m:rPr>
                      <a:rPr lang="en-US" dirty="0">
                        <a:latin typeface="Cambria Math" panose="02040503050406030204" pitchFamily="18" charset="0"/>
                        <a:ea typeface="Cambria Math" panose="02040503050406030204" pitchFamily="18" charset="0"/>
                      </a:rPr>
                      <m:t>exp</m:t>
                    </m:r>
                    <m:r>
                      <a:rPr lang="en-US" i="1" dirty="0">
                        <a:latin typeface="Cambria Math" panose="02040503050406030204" pitchFamily="18" charset="0"/>
                        <a:ea typeface="Cambria Math" panose="02040503050406030204" pitchFamily="18" charset="0"/>
                      </a:rPr>
                      <m:t>⁡(−</m:t>
                    </m:r>
                    <m:box>
                      <m:boxPr>
                        <m:ctrlPr>
                          <a:rPr lang="en-US" i="1" dirty="0">
                            <a:latin typeface="Cambria Math" panose="02040503050406030204" pitchFamily="18" charset="0"/>
                            <a:ea typeface="Cambria Math" panose="02040503050406030204" pitchFamily="18" charset="0"/>
                          </a:rPr>
                        </m:ctrlPr>
                      </m:boxPr>
                      <m:e>
                        <m:argPr>
                          <m:argSz m:val="-1"/>
                        </m:argPr>
                        <m:f>
                          <m:fPr>
                            <m:ctrlPr>
                              <a:rPr lang="en-US" i="1" dirty="0">
                                <a:latin typeface="Cambria Math" panose="02040503050406030204" pitchFamily="18" charset="0"/>
                                <a:ea typeface="Cambria Math" panose="02040503050406030204" pitchFamily="18" charset="0"/>
                              </a:rPr>
                            </m:ctrlPr>
                          </m:fPr>
                          <m:num>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p>
                                  <m:sSupPr>
                                    <m:ctrlPr>
                                      <a:rPr lang="en-US" i="1" dirty="0">
                                        <a:latin typeface="Cambria Math" panose="02040503050406030204" pitchFamily="18" charset="0"/>
                                      </a:rPr>
                                    </m:ctrlPr>
                                  </m:sSupPr>
                                  <m:e>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𝜇</m:t>
                                    </m:r>
                                    <m:r>
                                      <a:rPr lang="en-US" i="1" dirty="0">
                                        <a:latin typeface="Cambria Math" panose="02040503050406030204" pitchFamily="18" charset="0"/>
                                      </a:rPr>
                                      <m:t>)</m:t>
                                    </m:r>
                                  </m:e>
                                  <m:sup>
                                    <m:r>
                                      <a:rPr lang="en-US" i="1" dirty="0">
                                        <a:latin typeface="Cambria Math" panose="02040503050406030204" pitchFamily="18" charset="0"/>
                                      </a:rPr>
                                      <m:t>2</m:t>
                                    </m:r>
                                  </m:sup>
                                </m:sSup>
                              </m:e>
                            </m:nary>
                          </m:num>
                          <m:den>
                            <m:r>
                              <a:rPr lang="en-US" i="1" dirty="0">
                                <a:latin typeface="Cambria Math" panose="02040503050406030204" pitchFamily="18" charset="0"/>
                                <a:ea typeface="Cambria Math" panose="02040503050406030204" pitchFamily="18" charset="0"/>
                              </a:rPr>
                              <m:t>2</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2</m:t>
                                </m:r>
                              </m:sup>
                            </m:sSup>
                          </m:den>
                        </m:f>
                      </m:e>
                    </m:box>
                    <m:r>
                      <a:rPr lang="en-US" i="1" dirty="0">
                        <a:latin typeface="Cambria Math" panose="02040503050406030204" pitchFamily="18" charset="0"/>
                        <a:ea typeface="Cambria Math" panose="02040503050406030204" pitchFamily="18" charset="0"/>
                      </a:rPr>
                      <m:t>)</m:t>
                    </m:r>
                  </m:oMath>
                </a14:m>
                <a:endParaRPr lang="en-US" dirty="0"/>
              </a:p>
              <a:p>
                <a:r>
                  <a:rPr lang="en-US" dirty="0"/>
                  <a:t>Maximize </a:t>
                </a:r>
                <a14:m>
                  <m:oMath xmlns:m="http://schemas.openxmlformats.org/officeDocument/2006/math">
                    <m:r>
                      <m:rPr>
                        <m:sty m:val="p"/>
                      </m:rPr>
                      <a:rPr lang="en-US">
                        <a:latin typeface="Cambria Math" panose="02040503050406030204" pitchFamily="18" charset="0"/>
                      </a:rPr>
                      <m:t>ln</m:t>
                    </m:r>
                    <m:r>
                      <a:rPr lang="en-US">
                        <a:latin typeface="Cambria Math" panose="02040503050406030204" pitchFamily="18" charset="0"/>
                      </a:rPr>
                      <m:t>(</m:t>
                    </m:r>
                    <m:r>
                      <a:rPr lang="en-US" i="1">
                        <a:latin typeface="Cambria Math" panose="02040503050406030204" pitchFamily="18" charset="0"/>
                      </a:rPr>
                      <m:t>𝑝</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e>
                    </m:d>
                    <m:r>
                      <a:rPr lang="en-US" i="1" dirty="0">
                        <a:latin typeface="Cambria Math" panose="02040503050406030204" pitchFamily="18" charset="0"/>
                        <a:ea typeface="Cambria Math" panose="02040503050406030204" pitchFamily="18" charset="0"/>
                      </a:rPr>
                      <m:t>)</m:t>
                    </m:r>
                  </m:oMath>
                </a14:m>
                <a:endParaRPr lang="en-US" dirty="0"/>
              </a:p>
              <a:p>
                <a:pPr lvl="1"/>
                <a:r>
                  <a:rPr lang="en-US" dirty="0">
                    <a:ea typeface="Cambria Math" panose="02040503050406030204" pitchFamily="18" charset="0"/>
                  </a:rPr>
                  <a:t>Minimize </a:t>
                </a:r>
                <a14:m>
                  <m:oMath xmlns:m="http://schemas.openxmlformats.org/officeDocument/2006/math">
                    <m:box>
                      <m:boxPr>
                        <m:ctrlPr>
                          <a:rPr lang="en-US" i="1" dirty="0">
                            <a:latin typeface="Cambria Math" panose="02040503050406030204" pitchFamily="18" charset="0"/>
                            <a:ea typeface="Cambria Math" panose="02040503050406030204" pitchFamily="18" charset="0"/>
                          </a:rPr>
                        </m:ctrlPr>
                      </m:boxPr>
                      <m:e>
                        <m:argPr>
                          <m:argSz m:val="-1"/>
                        </m:argPr>
                        <m:f>
                          <m:fPr>
                            <m:ctrlPr>
                              <a:rPr lang="en-US" i="1" dirty="0">
                                <a:latin typeface="Cambria Math" panose="02040503050406030204" pitchFamily="18" charset="0"/>
                                <a:ea typeface="Cambria Math" panose="02040503050406030204" pitchFamily="18" charset="0"/>
                              </a:rPr>
                            </m:ctrlPr>
                          </m:fPr>
                          <m:num>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p>
                                  <m:sSupPr>
                                    <m:ctrlPr>
                                      <a:rPr lang="en-US" i="1" dirty="0">
                                        <a:latin typeface="Cambria Math" panose="02040503050406030204" pitchFamily="18" charset="0"/>
                                      </a:rPr>
                                    </m:ctrlPr>
                                  </m:sSupPr>
                                  <m:e>
                                    <m:r>
                                      <a:rPr lang="en-US" i="1" dirty="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𝜇</m:t>
                                    </m:r>
                                    <m:r>
                                      <a:rPr lang="en-US" i="1" dirty="0">
                                        <a:latin typeface="Cambria Math" panose="02040503050406030204" pitchFamily="18" charset="0"/>
                                      </a:rPr>
                                      <m:t>)</m:t>
                                    </m:r>
                                  </m:e>
                                  <m:sup>
                                    <m:r>
                                      <a:rPr lang="en-US" i="1" dirty="0">
                                        <a:latin typeface="Cambria Math" panose="02040503050406030204" pitchFamily="18" charset="0"/>
                                      </a:rPr>
                                      <m:t>2</m:t>
                                    </m:r>
                                  </m:sup>
                                </m:sSup>
                              </m:e>
                            </m:nary>
                          </m:num>
                          <m:den>
                            <m:r>
                              <a:rPr lang="en-US" i="1" dirty="0">
                                <a:latin typeface="Cambria Math" panose="02040503050406030204" pitchFamily="18" charset="0"/>
                                <a:ea typeface="Cambria Math" panose="02040503050406030204" pitchFamily="18" charset="0"/>
                              </a:rPr>
                              <m:t>2</m:t>
                            </m:r>
                            <m:sSup>
                              <m:sSupPr>
                                <m:ctrlPr>
                                  <a:rPr lang="en-US" i="1" dirty="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i="1" dirty="0">
                                    <a:latin typeface="Cambria Math" panose="02040503050406030204" pitchFamily="18" charset="0"/>
                                    <a:ea typeface="Cambria Math" panose="02040503050406030204" pitchFamily="18" charset="0"/>
                                  </a:rPr>
                                  <m:t>2</m:t>
                                </m:r>
                              </m:sup>
                            </m:sSup>
                          </m:den>
                        </m:f>
                      </m:e>
                    </m:box>
                    <m:r>
                      <a:rPr lang="en-US" i="1" dirty="0">
                        <a:latin typeface="Cambria Math" panose="02040503050406030204" pitchFamily="18" charset="0"/>
                        <a:ea typeface="Cambria Math" panose="02040503050406030204" pitchFamily="18" charset="0"/>
                      </a:rPr>
                      <m:t> </m:t>
                    </m:r>
                  </m:oMath>
                </a14:m>
                <a:endParaRPr lang="en-US" dirty="0"/>
              </a:p>
              <a:p>
                <a:r>
                  <a:rPr lang="en-US" dirty="0"/>
                  <a:t>Fitting data based on MLE:</a:t>
                </a:r>
              </a:p>
              <a:p>
                <a:pPr lvl="1"/>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𝑁</m:t>
                        </m:r>
                      </m:den>
                    </m:f>
                    <m:nary>
                      <m:naryPr>
                        <m:chr m:val="∑"/>
                        <m:limLoc m:val="subSup"/>
                        <m:supHide m:val="on"/>
                        <m:ctrlPr>
                          <a:rPr lang="en-US" b="0" i="1" smtClean="0">
                            <a:latin typeface="Cambria Math" panose="02040503050406030204" pitchFamily="18" charset="0"/>
                            <a:ea typeface="Cambria Math" panose="02040503050406030204" pitchFamily="18" charset="0"/>
                          </a:rPr>
                        </m:ctrlPr>
                      </m:naryPr>
                      <m:sub>
                        <m:r>
                          <m:rPr>
                            <m:brk m:alnAt="9"/>
                          </m:rPr>
                          <a:rPr lang="en-US" b="0" i="1" smtClean="0">
                            <a:latin typeface="Cambria Math" panose="02040503050406030204" pitchFamily="18" charset="0"/>
                            <a:ea typeface="Cambria Math" panose="02040503050406030204" pitchFamily="18" charset="0"/>
                          </a:rPr>
                          <m:t>𝑛</m:t>
                        </m:r>
                      </m:sub>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𝑛</m:t>
                            </m:r>
                          </m:sub>
                        </m:sSub>
                      </m:e>
                    </m:nary>
                  </m:oMath>
                </a14:m>
                <a:r>
                  <a:rPr lang="en-US" dirty="0"/>
                  <a:t>,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US" i="1" smtClean="0">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𝑁</m:t>
                        </m:r>
                      </m:den>
                    </m:f>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p>
                          <m:sSupPr>
                            <m:ctrlPr>
                              <a:rPr lang="en-US" i="1" smtClean="0">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e>
                          <m:sup>
                            <m:r>
                              <a:rPr lang="en-US" i="1" smtClean="0">
                                <a:latin typeface="Cambria Math" panose="02040503050406030204" pitchFamily="18" charset="0"/>
                                <a:ea typeface="Cambria Math" panose="02040503050406030204" pitchFamily="18" charset="0"/>
                              </a:rPr>
                              <m:t>2</m:t>
                            </m:r>
                          </m:sup>
                        </m:sSup>
                      </m:e>
                    </m:nary>
                  </m:oMath>
                </a14:m>
                <a:endParaRPr lang="en-US" dirty="0"/>
              </a:p>
            </p:txBody>
          </p:sp>
        </mc:Choice>
        <mc:Fallback xmlns="">
          <p:sp>
            <p:nvSpPr>
              <p:cNvPr id="3" name="Content Placeholder 2">
                <a:extLst>
                  <a:ext uri="{FF2B5EF4-FFF2-40B4-BE49-F238E27FC236}">
                    <a16:creationId xmlns:a16="http://schemas.microsoft.com/office/drawing/2014/main" id="{5BF0CC43-BF4F-A748-A730-7A24A57BC15B}"/>
                  </a:ext>
                </a:extLst>
              </p:cNvPr>
              <p:cNvSpPr>
                <a:spLocks noGrp="1" noRot="1" noChangeAspect="1" noMove="1" noResize="1" noEditPoints="1" noAdjustHandles="1" noChangeArrowheads="1" noChangeShapeType="1" noTextEdit="1"/>
              </p:cNvSpPr>
              <p:nvPr>
                <p:ph idx="1"/>
              </p:nvPr>
            </p:nvSpPr>
            <p:spPr>
              <a:xfrm>
                <a:off x="609600" y="2699403"/>
                <a:ext cx="10972800" cy="3853799"/>
              </a:xfrm>
              <a:blipFill>
                <a:blip r:embed="rId2"/>
                <a:stretch>
                  <a:fillRect l="-1387" t="-1974" b="-207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575B606-18B6-6640-B8F5-1D9C9BA8B2F2}"/>
              </a:ext>
            </a:extLst>
          </p:cNvPr>
          <p:cNvSpPr>
            <a:spLocks noGrp="1"/>
          </p:cNvSpPr>
          <p:nvPr>
            <p:ph type="sldNum" sz="quarter" idx="12"/>
          </p:nvPr>
        </p:nvSpPr>
        <p:spPr/>
        <p:txBody>
          <a:bodyPr/>
          <a:lstStyle/>
          <a:p>
            <a:pPr>
              <a:defRPr/>
            </a:pPr>
            <a:fld id="{CCF77436-EC8C-4AA7-8F7E-35D67B363DD7}" type="slidenum">
              <a:rPr lang="en-US" smtClean="0"/>
              <a:pPr>
                <a:defRPr/>
              </a:pPr>
              <a:t>92</a:t>
            </a:fld>
            <a:endParaRPr lang="en-US" dirty="0"/>
          </a:p>
        </p:txBody>
      </p:sp>
      <p:sp>
        <p:nvSpPr>
          <p:cNvPr id="5" name="Triangle 5">
            <a:extLst>
              <a:ext uri="{FF2B5EF4-FFF2-40B4-BE49-F238E27FC236}">
                <a16:creationId xmlns:a16="http://schemas.microsoft.com/office/drawing/2014/main" id="{FA1EC2A2-8553-EA41-A83C-0E8746A9A8A2}"/>
              </a:ext>
            </a:extLst>
          </p:cNvPr>
          <p:cNvSpPr/>
          <p:nvPr/>
        </p:nvSpPr>
        <p:spPr>
          <a:xfrm>
            <a:off x="2382646" y="1070528"/>
            <a:ext cx="5263375" cy="1208281"/>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Oval 7">
            <a:extLst>
              <a:ext uri="{FF2B5EF4-FFF2-40B4-BE49-F238E27FC236}">
                <a16:creationId xmlns:a16="http://schemas.microsoft.com/office/drawing/2014/main" id="{F89E12E9-FF4E-544A-99F0-7CAB50972B1A}"/>
              </a:ext>
            </a:extLst>
          </p:cNvPr>
          <p:cNvSpPr>
            <a:spLocks noChangeAspect="1"/>
          </p:cNvSpPr>
          <p:nvPr/>
        </p:nvSpPr>
        <p:spPr>
          <a:xfrm>
            <a:off x="463939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Oval 8">
            <a:extLst>
              <a:ext uri="{FF2B5EF4-FFF2-40B4-BE49-F238E27FC236}">
                <a16:creationId xmlns:a16="http://schemas.microsoft.com/office/drawing/2014/main" id="{0574D6A7-BD90-D349-A5C8-9368F68F409A}"/>
              </a:ext>
            </a:extLst>
          </p:cNvPr>
          <p:cNvSpPr>
            <a:spLocks noChangeAspect="1"/>
          </p:cNvSpPr>
          <p:nvPr/>
        </p:nvSpPr>
        <p:spPr>
          <a:xfrm>
            <a:off x="455236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Oval 9">
            <a:extLst>
              <a:ext uri="{FF2B5EF4-FFF2-40B4-BE49-F238E27FC236}">
                <a16:creationId xmlns:a16="http://schemas.microsoft.com/office/drawing/2014/main" id="{70580E10-88DE-1D4D-A41B-EA913D4A9CA1}"/>
              </a:ext>
            </a:extLst>
          </p:cNvPr>
          <p:cNvSpPr>
            <a:spLocks noChangeAspect="1"/>
          </p:cNvSpPr>
          <p:nvPr/>
        </p:nvSpPr>
        <p:spPr>
          <a:xfrm>
            <a:off x="488935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Oval 10">
            <a:extLst>
              <a:ext uri="{FF2B5EF4-FFF2-40B4-BE49-F238E27FC236}">
                <a16:creationId xmlns:a16="http://schemas.microsoft.com/office/drawing/2014/main" id="{1D84EDD8-6274-FC4D-9843-E7AA806DFCB1}"/>
              </a:ext>
            </a:extLst>
          </p:cNvPr>
          <p:cNvSpPr>
            <a:spLocks noChangeAspect="1"/>
          </p:cNvSpPr>
          <p:nvPr/>
        </p:nvSpPr>
        <p:spPr>
          <a:xfrm>
            <a:off x="474719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2" name="Oval 11">
            <a:extLst>
              <a:ext uri="{FF2B5EF4-FFF2-40B4-BE49-F238E27FC236}">
                <a16:creationId xmlns:a16="http://schemas.microsoft.com/office/drawing/2014/main" id="{E2660D48-6CD8-5F45-8208-7DC40621A635}"/>
              </a:ext>
            </a:extLst>
          </p:cNvPr>
          <p:cNvSpPr>
            <a:spLocks noChangeAspect="1"/>
          </p:cNvSpPr>
          <p:nvPr/>
        </p:nvSpPr>
        <p:spPr>
          <a:xfrm>
            <a:off x="477166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3" name="Oval 12">
            <a:extLst>
              <a:ext uri="{FF2B5EF4-FFF2-40B4-BE49-F238E27FC236}">
                <a16:creationId xmlns:a16="http://schemas.microsoft.com/office/drawing/2014/main" id="{27BEDD56-9B34-3148-A013-B8E490658D00}"/>
              </a:ext>
            </a:extLst>
          </p:cNvPr>
          <p:cNvSpPr>
            <a:spLocks noChangeAspect="1"/>
          </p:cNvSpPr>
          <p:nvPr/>
        </p:nvSpPr>
        <p:spPr>
          <a:xfrm>
            <a:off x="510866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4" name="Oval 13">
            <a:extLst>
              <a:ext uri="{FF2B5EF4-FFF2-40B4-BE49-F238E27FC236}">
                <a16:creationId xmlns:a16="http://schemas.microsoft.com/office/drawing/2014/main" id="{1E50DDBB-080C-9743-883D-8A80538BCF31}"/>
              </a:ext>
            </a:extLst>
          </p:cNvPr>
          <p:cNvSpPr>
            <a:spLocks noChangeAspect="1"/>
          </p:cNvSpPr>
          <p:nvPr/>
        </p:nvSpPr>
        <p:spPr>
          <a:xfrm>
            <a:off x="474719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5" name="Oval 14">
            <a:extLst>
              <a:ext uri="{FF2B5EF4-FFF2-40B4-BE49-F238E27FC236}">
                <a16:creationId xmlns:a16="http://schemas.microsoft.com/office/drawing/2014/main" id="{03832CF2-BAEC-094E-9E7A-054C1ECF8E00}"/>
              </a:ext>
            </a:extLst>
          </p:cNvPr>
          <p:cNvSpPr>
            <a:spLocks noChangeAspect="1"/>
          </p:cNvSpPr>
          <p:nvPr/>
        </p:nvSpPr>
        <p:spPr>
          <a:xfrm>
            <a:off x="477166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6" name="Oval 15">
            <a:extLst>
              <a:ext uri="{FF2B5EF4-FFF2-40B4-BE49-F238E27FC236}">
                <a16:creationId xmlns:a16="http://schemas.microsoft.com/office/drawing/2014/main" id="{DA056D0C-7D08-7342-B62B-1AAA709F99BB}"/>
              </a:ext>
            </a:extLst>
          </p:cNvPr>
          <p:cNvSpPr>
            <a:spLocks noChangeAspect="1"/>
          </p:cNvSpPr>
          <p:nvPr/>
        </p:nvSpPr>
        <p:spPr>
          <a:xfrm>
            <a:off x="510866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7" name="Oval 16">
            <a:extLst>
              <a:ext uri="{FF2B5EF4-FFF2-40B4-BE49-F238E27FC236}">
                <a16:creationId xmlns:a16="http://schemas.microsoft.com/office/drawing/2014/main" id="{E086A1EC-C2DF-A64A-8F1D-AAED2203C40D}"/>
              </a:ext>
            </a:extLst>
          </p:cNvPr>
          <p:cNvSpPr>
            <a:spLocks noChangeAspect="1"/>
          </p:cNvSpPr>
          <p:nvPr/>
        </p:nvSpPr>
        <p:spPr>
          <a:xfrm>
            <a:off x="496650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8" name="Oval 17">
            <a:extLst>
              <a:ext uri="{FF2B5EF4-FFF2-40B4-BE49-F238E27FC236}">
                <a16:creationId xmlns:a16="http://schemas.microsoft.com/office/drawing/2014/main" id="{D2500A63-6DDF-DF4D-BB84-24A491212FAC}"/>
              </a:ext>
            </a:extLst>
          </p:cNvPr>
          <p:cNvSpPr>
            <a:spLocks noChangeAspect="1"/>
          </p:cNvSpPr>
          <p:nvPr/>
        </p:nvSpPr>
        <p:spPr>
          <a:xfrm>
            <a:off x="4990972"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9" name="Oval 18">
            <a:extLst>
              <a:ext uri="{FF2B5EF4-FFF2-40B4-BE49-F238E27FC236}">
                <a16:creationId xmlns:a16="http://schemas.microsoft.com/office/drawing/2014/main" id="{0ACA6547-9233-7545-81CB-B95D94DFDA39}"/>
              </a:ext>
            </a:extLst>
          </p:cNvPr>
          <p:cNvSpPr>
            <a:spLocks noChangeAspect="1"/>
          </p:cNvSpPr>
          <p:nvPr/>
        </p:nvSpPr>
        <p:spPr>
          <a:xfrm>
            <a:off x="532796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1" name="Oval 20">
            <a:extLst>
              <a:ext uri="{FF2B5EF4-FFF2-40B4-BE49-F238E27FC236}">
                <a16:creationId xmlns:a16="http://schemas.microsoft.com/office/drawing/2014/main" id="{20124406-927F-0748-899D-4A8914D495F4}"/>
              </a:ext>
            </a:extLst>
          </p:cNvPr>
          <p:cNvSpPr>
            <a:spLocks noChangeAspect="1"/>
          </p:cNvSpPr>
          <p:nvPr/>
        </p:nvSpPr>
        <p:spPr>
          <a:xfrm>
            <a:off x="508173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2" name="Oval 21">
            <a:extLst>
              <a:ext uri="{FF2B5EF4-FFF2-40B4-BE49-F238E27FC236}">
                <a16:creationId xmlns:a16="http://schemas.microsoft.com/office/drawing/2014/main" id="{B241296C-636F-344C-B518-086D3B3BBD4E}"/>
              </a:ext>
            </a:extLst>
          </p:cNvPr>
          <p:cNvSpPr>
            <a:spLocks noChangeAspect="1"/>
          </p:cNvSpPr>
          <p:nvPr/>
        </p:nvSpPr>
        <p:spPr>
          <a:xfrm>
            <a:off x="516196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3" name="Oval 22">
            <a:extLst>
              <a:ext uri="{FF2B5EF4-FFF2-40B4-BE49-F238E27FC236}">
                <a16:creationId xmlns:a16="http://schemas.microsoft.com/office/drawing/2014/main" id="{E8FE8EED-2D27-CD42-A3EE-CA62782DF0B1}"/>
              </a:ext>
            </a:extLst>
          </p:cNvPr>
          <p:cNvSpPr>
            <a:spLocks noChangeAspect="1"/>
          </p:cNvSpPr>
          <p:nvPr/>
        </p:nvSpPr>
        <p:spPr>
          <a:xfrm>
            <a:off x="5443202"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4" name="Oval 23">
            <a:extLst>
              <a:ext uri="{FF2B5EF4-FFF2-40B4-BE49-F238E27FC236}">
                <a16:creationId xmlns:a16="http://schemas.microsoft.com/office/drawing/2014/main" id="{49EDA07E-43CB-EA4D-A4FA-34914781F374}"/>
              </a:ext>
            </a:extLst>
          </p:cNvPr>
          <p:cNvSpPr>
            <a:spLocks noChangeAspect="1"/>
          </p:cNvSpPr>
          <p:nvPr/>
        </p:nvSpPr>
        <p:spPr>
          <a:xfrm>
            <a:off x="5301042"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5" name="Oval 24">
            <a:extLst>
              <a:ext uri="{FF2B5EF4-FFF2-40B4-BE49-F238E27FC236}">
                <a16:creationId xmlns:a16="http://schemas.microsoft.com/office/drawing/2014/main" id="{5564564D-F77F-9B4F-85E6-9647326940B4}"/>
              </a:ext>
            </a:extLst>
          </p:cNvPr>
          <p:cNvSpPr>
            <a:spLocks noChangeAspect="1"/>
          </p:cNvSpPr>
          <p:nvPr/>
        </p:nvSpPr>
        <p:spPr>
          <a:xfrm>
            <a:off x="532551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6" name="Oval 25">
            <a:extLst>
              <a:ext uri="{FF2B5EF4-FFF2-40B4-BE49-F238E27FC236}">
                <a16:creationId xmlns:a16="http://schemas.microsoft.com/office/drawing/2014/main" id="{EFBC8251-2202-424D-A945-E5CF1590E8BC}"/>
              </a:ext>
            </a:extLst>
          </p:cNvPr>
          <p:cNvSpPr>
            <a:spLocks noChangeAspect="1"/>
          </p:cNvSpPr>
          <p:nvPr/>
        </p:nvSpPr>
        <p:spPr>
          <a:xfrm>
            <a:off x="566250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7" name="Oval 26">
            <a:extLst>
              <a:ext uri="{FF2B5EF4-FFF2-40B4-BE49-F238E27FC236}">
                <a16:creationId xmlns:a16="http://schemas.microsoft.com/office/drawing/2014/main" id="{B57D6D7A-C43A-7847-93BE-22853197EB92}"/>
              </a:ext>
            </a:extLst>
          </p:cNvPr>
          <p:cNvSpPr>
            <a:spLocks noChangeAspect="1"/>
          </p:cNvSpPr>
          <p:nvPr/>
        </p:nvSpPr>
        <p:spPr>
          <a:xfrm>
            <a:off x="5301042"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8" name="Oval 27">
            <a:extLst>
              <a:ext uri="{FF2B5EF4-FFF2-40B4-BE49-F238E27FC236}">
                <a16:creationId xmlns:a16="http://schemas.microsoft.com/office/drawing/2014/main" id="{49B0882F-8408-F846-BD3E-C07855B83751}"/>
              </a:ext>
            </a:extLst>
          </p:cNvPr>
          <p:cNvSpPr>
            <a:spLocks noChangeAspect="1"/>
          </p:cNvSpPr>
          <p:nvPr/>
        </p:nvSpPr>
        <p:spPr>
          <a:xfrm>
            <a:off x="524745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9" name="Oval 28">
            <a:extLst>
              <a:ext uri="{FF2B5EF4-FFF2-40B4-BE49-F238E27FC236}">
                <a16:creationId xmlns:a16="http://schemas.microsoft.com/office/drawing/2014/main" id="{E1B80A0F-9364-624F-BBA4-2ED35F9CCA62}"/>
              </a:ext>
            </a:extLst>
          </p:cNvPr>
          <p:cNvSpPr>
            <a:spLocks noChangeAspect="1"/>
          </p:cNvSpPr>
          <p:nvPr/>
        </p:nvSpPr>
        <p:spPr>
          <a:xfrm>
            <a:off x="566250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0" name="Oval 29">
            <a:extLst>
              <a:ext uri="{FF2B5EF4-FFF2-40B4-BE49-F238E27FC236}">
                <a16:creationId xmlns:a16="http://schemas.microsoft.com/office/drawing/2014/main" id="{34A55BB4-54F2-D743-A0C7-31D50F5F356B}"/>
              </a:ext>
            </a:extLst>
          </p:cNvPr>
          <p:cNvSpPr>
            <a:spLocks noChangeAspect="1"/>
          </p:cNvSpPr>
          <p:nvPr/>
        </p:nvSpPr>
        <p:spPr>
          <a:xfrm>
            <a:off x="552034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1" name="Oval 30">
            <a:extLst>
              <a:ext uri="{FF2B5EF4-FFF2-40B4-BE49-F238E27FC236}">
                <a16:creationId xmlns:a16="http://schemas.microsoft.com/office/drawing/2014/main" id="{71FBBFE3-4411-0643-B0AE-CD0D1222E074}"/>
              </a:ext>
            </a:extLst>
          </p:cNvPr>
          <p:cNvSpPr>
            <a:spLocks noChangeAspect="1"/>
          </p:cNvSpPr>
          <p:nvPr/>
        </p:nvSpPr>
        <p:spPr>
          <a:xfrm>
            <a:off x="554482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2" name="Oval 31">
            <a:extLst>
              <a:ext uri="{FF2B5EF4-FFF2-40B4-BE49-F238E27FC236}">
                <a16:creationId xmlns:a16="http://schemas.microsoft.com/office/drawing/2014/main" id="{DA51E1F3-775B-1341-96E4-206F0F655F1E}"/>
              </a:ext>
            </a:extLst>
          </p:cNvPr>
          <p:cNvSpPr>
            <a:spLocks noChangeAspect="1"/>
          </p:cNvSpPr>
          <p:nvPr/>
        </p:nvSpPr>
        <p:spPr>
          <a:xfrm>
            <a:off x="588181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3" name="Oval 32">
            <a:extLst>
              <a:ext uri="{FF2B5EF4-FFF2-40B4-BE49-F238E27FC236}">
                <a16:creationId xmlns:a16="http://schemas.microsoft.com/office/drawing/2014/main" id="{A7CCE405-7AB3-794F-89C7-FACFC5B56716}"/>
              </a:ext>
            </a:extLst>
          </p:cNvPr>
          <p:cNvSpPr>
            <a:spLocks noChangeAspect="1"/>
          </p:cNvSpPr>
          <p:nvPr/>
        </p:nvSpPr>
        <p:spPr>
          <a:xfrm>
            <a:off x="3955461"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4" name="Oval 33">
            <a:extLst>
              <a:ext uri="{FF2B5EF4-FFF2-40B4-BE49-F238E27FC236}">
                <a16:creationId xmlns:a16="http://schemas.microsoft.com/office/drawing/2014/main" id="{206F716E-C467-3F46-9115-74F3136D829A}"/>
              </a:ext>
            </a:extLst>
          </p:cNvPr>
          <p:cNvSpPr>
            <a:spLocks noChangeAspect="1"/>
          </p:cNvSpPr>
          <p:nvPr/>
        </p:nvSpPr>
        <p:spPr>
          <a:xfrm>
            <a:off x="397993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5" name="Oval 34">
            <a:extLst>
              <a:ext uri="{FF2B5EF4-FFF2-40B4-BE49-F238E27FC236}">
                <a16:creationId xmlns:a16="http://schemas.microsoft.com/office/drawing/2014/main" id="{557C9EEE-EEEF-C64D-BDC6-5062997A8545}"/>
              </a:ext>
            </a:extLst>
          </p:cNvPr>
          <p:cNvSpPr>
            <a:spLocks noChangeAspect="1"/>
          </p:cNvSpPr>
          <p:nvPr/>
        </p:nvSpPr>
        <p:spPr>
          <a:xfrm>
            <a:off x="431692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6" name="Oval 35">
            <a:extLst>
              <a:ext uri="{FF2B5EF4-FFF2-40B4-BE49-F238E27FC236}">
                <a16:creationId xmlns:a16="http://schemas.microsoft.com/office/drawing/2014/main" id="{0995C289-6E48-6D49-A4AF-157960FDB6C7}"/>
              </a:ext>
            </a:extLst>
          </p:cNvPr>
          <p:cNvSpPr>
            <a:spLocks noChangeAspect="1"/>
          </p:cNvSpPr>
          <p:nvPr/>
        </p:nvSpPr>
        <p:spPr>
          <a:xfrm>
            <a:off x="417476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7" name="Oval 36">
            <a:extLst>
              <a:ext uri="{FF2B5EF4-FFF2-40B4-BE49-F238E27FC236}">
                <a16:creationId xmlns:a16="http://schemas.microsoft.com/office/drawing/2014/main" id="{E0B9AEED-F850-C943-AE4E-76BFB14C400C}"/>
              </a:ext>
            </a:extLst>
          </p:cNvPr>
          <p:cNvSpPr>
            <a:spLocks noChangeAspect="1"/>
          </p:cNvSpPr>
          <p:nvPr/>
        </p:nvSpPr>
        <p:spPr>
          <a:xfrm>
            <a:off x="4199239"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8" name="Oval 37">
            <a:extLst>
              <a:ext uri="{FF2B5EF4-FFF2-40B4-BE49-F238E27FC236}">
                <a16:creationId xmlns:a16="http://schemas.microsoft.com/office/drawing/2014/main" id="{0F37C4B0-12E0-4D4A-903D-DB320B0E7760}"/>
              </a:ext>
            </a:extLst>
          </p:cNvPr>
          <p:cNvSpPr>
            <a:spLocks noChangeAspect="1"/>
          </p:cNvSpPr>
          <p:nvPr/>
        </p:nvSpPr>
        <p:spPr>
          <a:xfrm>
            <a:off x="417476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9" name="Oval 38">
            <a:extLst>
              <a:ext uri="{FF2B5EF4-FFF2-40B4-BE49-F238E27FC236}">
                <a16:creationId xmlns:a16="http://schemas.microsoft.com/office/drawing/2014/main" id="{7A8AA4E9-6D81-874F-9789-51A1F9C76177}"/>
              </a:ext>
            </a:extLst>
          </p:cNvPr>
          <p:cNvSpPr>
            <a:spLocks noChangeAspect="1"/>
          </p:cNvSpPr>
          <p:nvPr/>
        </p:nvSpPr>
        <p:spPr>
          <a:xfrm>
            <a:off x="4199239"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40" name="Oval 39">
            <a:extLst>
              <a:ext uri="{FF2B5EF4-FFF2-40B4-BE49-F238E27FC236}">
                <a16:creationId xmlns:a16="http://schemas.microsoft.com/office/drawing/2014/main" id="{0C58F66F-35B8-874B-9AAD-8A7520D16715}"/>
              </a:ext>
            </a:extLst>
          </p:cNvPr>
          <p:cNvSpPr>
            <a:spLocks noChangeAspect="1"/>
          </p:cNvSpPr>
          <p:nvPr/>
        </p:nvSpPr>
        <p:spPr>
          <a:xfrm>
            <a:off x="439407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41" name="Oval 40">
            <a:extLst>
              <a:ext uri="{FF2B5EF4-FFF2-40B4-BE49-F238E27FC236}">
                <a16:creationId xmlns:a16="http://schemas.microsoft.com/office/drawing/2014/main" id="{B4850262-E318-404B-8EAC-7A3CF916ABED}"/>
              </a:ext>
            </a:extLst>
          </p:cNvPr>
          <p:cNvSpPr>
            <a:spLocks noChangeAspect="1"/>
          </p:cNvSpPr>
          <p:nvPr/>
        </p:nvSpPr>
        <p:spPr>
          <a:xfrm>
            <a:off x="4418545"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1" name="Oval 50">
            <a:extLst>
              <a:ext uri="{FF2B5EF4-FFF2-40B4-BE49-F238E27FC236}">
                <a16:creationId xmlns:a16="http://schemas.microsoft.com/office/drawing/2014/main" id="{984C12AE-4822-AB49-91F9-35EF7335426F}"/>
              </a:ext>
            </a:extLst>
          </p:cNvPr>
          <p:cNvSpPr>
            <a:spLocks noChangeAspect="1"/>
          </p:cNvSpPr>
          <p:nvPr/>
        </p:nvSpPr>
        <p:spPr>
          <a:xfrm>
            <a:off x="351684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2" name="Oval 51">
            <a:extLst>
              <a:ext uri="{FF2B5EF4-FFF2-40B4-BE49-F238E27FC236}">
                <a16:creationId xmlns:a16="http://schemas.microsoft.com/office/drawing/2014/main" id="{3A48EB8E-5BD7-524D-9CB2-290806501749}"/>
              </a:ext>
            </a:extLst>
          </p:cNvPr>
          <p:cNvSpPr>
            <a:spLocks noChangeAspect="1"/>
          </p:cNvSpPr>
          <p:nvPr/>
        </p:nvSpPr>
        <p:spPr>
          <a:xfrm>
            <a:off x="348556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3" name="Oval 52">
            <a:extLst>
              <a:ext uri="{FF2B5EF4-FFF2-40B4-BE49-F238E27FC236}">
                <a16:creationId xmlns:a16="http://schemas.microsoft.com/office/drawing/2014/main" id="{D07DA139-1BFF-D546-8D2B-16FB9B914DA3}"/>
              </a:ext>
            </a:extLst>
          </p:cNvPr>
          <p:cNvSpPr>
            <a:spLocks noChangeAspect="1"/>
          </p:cNvSpPr>
          <p:nvPr/>
        </p:nvSpPr>
        <p:spPr>
          <a:xfrm>
            <a:off x="368039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4" name="Oval 53">
            <a:extLst>
              <a:ext uri="{FF2B5EF4-FFF2-40B4-BE49-F238E27FC236}">
                <a16:creationId xmlns:a16="http://schemas.microsoft.com/office/drawing/2014/main" id="{645B1E51-F626-784E-87C1-BECE5D41528A}"/>
              </a:ext>
            </a:extLst>
          </p:cNvPr>
          <p:cNvSpPr>
            <a:spLocks noChangeAspect="1"/>
          </p:cNvSpPr>
          <p:nvPr/>
        </p:nvSpPr>
        <p:spPr>
          <a:xfrm>
            <a:off x="377177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5" name="Oval 54">
            <a:extLst>
              <a:ext uri="{FF2B5EF4-FFF2-40B4-BE49-F238E27FC236}">
                <a16:creationId xmlns:a16="http://schemas.microsoft.com/office/drawing/2014/main" id="{B603179D-4EEF-E24D-AE08-9C6DE685F370}"/>
              </a:ext>
            </a:extLst>
          </p:cNvPr>
          <p:cNvSpPr>
            <a:spLocks noChangeAspect="1"/>
          </p:cNvSpPr>
          <p:nvPr/>
        </p:nvSpPr>
        <p:spPr>
          <a:xfrm>
            <a:off x="385881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6" name="Oval 55">
            <a:extLst>
              <a:ext uri="{FF2B5EF4-FFF2-40B4-BE49-F238E27FC236}">
                <a16:creationId xmlns:a16="http://schemas.microsoft.com/office/drawing/2014/main" id="{E3048D69-19C9-E142-A1F2-C357F7922B57}"/>
              </a:ext>
            </a:extLst>
          </p:cNvPr>
          <p:cNvSpPr>
            <a:spLocks noChangeAspect="1"/>
          </p:cNvSpPr>
          <p:nvPr/>
        </p:nvSpPr>
        <p:spPr>
          <a:xfrm>
            <a:off x="363796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7" name="Oval 56">
            <a:extLst>
              <a:ext uri="{FF2B5EF4-FFF2-40B4-BE49-F238E27FC236}">
                <a16:creationId xmlns:a16="http://schemas.microsoft.com/office/drawing/2014/main" id="{5DB8E011-C4BA-DB43-BB7F-284099354B29}"/>
              </a:ext>
            </a:extLst>
          </p:cNvPr>
          <p:cNvSpPr>
            <a:spLocks noChangeAspect="1"/>
          </p:cNvSpPr>
          <p:nvPr/>
        </p:nvSpPr>
        <p:spPr>
          <a:xfrm>
            <a:off x="2520672"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8" name="Oval 57">
            <a:extLst>
              <a:ext uri="{FF2B5EF4-FFF2-40B4-BE49-F238E27FC236}">
                <a16:creationId xmlns:a16="http://schemas.microsoft.com/office/drawing/2014/main" id="{E8F69B52-3138-F345-BA72-1C9659E2D525}"/>
              </a:ext>
            </a:extLst>
          </p:cNvPr>
          <p:cNvSpPr>
            <a:spLocks noChangeAspect="1"/>
          </p:cNvSpPr>
          <p:nvPr/>
        </p:nvSpPr>
        <p:spPr>
          <a:xfrm>
            <a:off x="300234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9" name="Oval 58">
            <a:extLst>
              <a:ext uri="{FF2B5EF4-FFF2-40B4-BE49-F238E27FC236}">
                <a16:creationId xmlns:a16="http://schemas.microsoft.com/office/drawing/2014/main" id="{3ECADA8E-F1E3-D546-86A6-E3D8F83A7CDC}"/>
              </a:ext>
            </a:extLst>
          </p:cNvPr>
          <p:cNvSpPr>
            <a:spLocks noChangeAspect="1"/>
          </p:cNvSpPr>
          <p:nvPr/>
        </p:nvSpPr>
        <p:spPr>
          <a:xfrm>
            <a:off x="273997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0" name="Oval 59">
            <a:extLst>
              <a:ext uri="{FF2B5EF4-FFF2-40B4-BE49-F238E27FC236}">
                <a16:creationId xmlns:a16="http://schemas.microsoft.com/office/drawing/2014/main" id="{408CC69B-5737-C94D-A4EE-5B0E5F6E23CB}"/>
              </a:ext>
            </a:extLst>
          </p:cNvPr>
          <p:cNvSpPr>
            <a:spLocks noChangeAspect="1"/>
          </p:cNvSpPr>
          <p:nvPr/>
        </p:nvSpPr>
        <p:spPr>
          <a:xfrm>
            <a:off x="410259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1" name="Oval 60">
            <a:extLst>
              <a:ext uri="{FF2B5EF4-FFF2-40B4-BE49-F238E27FC236}">
                <a16:creationId xmlns:a16="http://schemas.microsoft.com/office/drawing/2014/main" id="{E59C236E-E441-D34F-A96D-0B84ED15A393}"/>
              </a:ext>
            </a:extLst>
          </p:cNvPr>
          <p:cNvSpPr>
            <a:spLocks noChangeAspect="1"/>
          </p:cNvSpPr>
          <p:nvPr/>
        </p:nvSpPr>
        <p:spPr>
          <a:xfrm>
            <a:off x="282918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2" name="Oval 61">
            <a:extLst>
              <a:ext uri="{FF2B5EF4-FFF2-40B4-BE49-F238E27FC236}">
                <a16:creationId xmlns:a16="http://schemas.microsoft.com/office/drawing/2014/main" id="{46087D27-9DB0-AD4A-8D7A-7B9543538D12}"/>
              </a:ext>
            </a:extLst>
          </p:cNvPr>
          <p:cNvSpPr>
            <a:spLocks noChangeAspect="1"/>
          </p:cNvSpPr>
          <p:nvPr/>
        </p:nvSpPr>
        <p:spPr>
          <a:xfrm>
            <a:off x="329970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3" name="Oval 62">
            <a:extLst>
              <a:ext uri="{FF2B5EF4-FFF2-40B4-BE49-F238E27FC236}">
                <a16:creationId xmlns:a16="http://schemas.microsoft.com/office/drawing/2014/main" id="{090D4F81-8FBE-A948-8DDA-DDCAE6984625}"/>
              </a:ext>
            </a:extLst>
          </p:cNvPr>
          <p:cNvSpPr>
            <a:spLocks noChangeAspect="1"/>
          </p:cNvSpPr>
          <p:nvPr/>
        </p:nvSpPr>
        <p:spPr>
          <a:xfrm>
            <a:off x="5993321"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4" name="Oval 63">
            <a:extLst>
              <a:ext uri="{FF2B5EF4-FFF2-40B4-BE49-F238E27FC236}">
                <a16:creationId xmlns:a16="http://schemas.microsoft.com/office/drawing/2014/main" id="{969BA4BA-40C2-3648-B153-EAC6264BABFE}"/>
              </a:ext>
            </a:extLst>
          </p:cNvPr>
          <p:cNvSpPr>
            <a:spLocks noChangeAspect="1"/>
          </p:cNvSpPr>
          <p:nvPr/>
        </p:nvSpPr>
        <p:spPr>
          <a:xfrm>
            <a:off x="610855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5" name="Oval 64">
            <a:extLst>
              <a:ext uri="{FF2B5EF4-FFF2-40B4-BE49-F238E27FC236}">
                <a16:creationId xmlns:a16="http://schemas.microsoft.com/office/drawing/2014/main" id="{D77E5575-194D-A741-8EDA-7920E3E51EA4}"/>
              </a:ext>
            </a:extLst>
          </p:cNvPr>
          <p:cNvSpPr>
            <a:spLocks noChangeAspect="1"/>
          </p:cNvSpPr>
          <p:nvPr/>
        </p:nvSpPr>
        <p:spPr>
          <a:xfrm>
            <a:off x="5966397"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6" name="Oval 65">
            <a:extLst>
              <a:ext uri="{FF2B5EF4-FFF2-40B4-BE49-F238E27FC236}">
                <a16:creationId xmlns:a16="http://schemas.microsoft.com/office/drawing/2014/main" id="{28F00B8E-53B1-1940-8DE7-35191C0F9E95}"/>
              </a:ext>
            </a:extLst>
          </p:cNvPr>
          <p:cNvSpPr>
            <a:spLocks noChangeAspect="1"/>
          </p:cNvSpPr>
          <p:nvPr/>
        </p:nvSpPr>
        <p:spPr>
          <a:xfrm>
            <a:off x="571209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7" name="Oval 66">
            <a:extLst>
              <a:ext uri="{FF2B5EF4-FFF2-40B4-BE49-F238E27FC236}">
                <a16:creationId xmlns:a16="http://schemas.microsoft.com/office/drawing/2014/main" id="{BE74F5A7-EE02-184E-83F3-9D67763A7774}"/>
              </a:ext>
            </a:extLst>
          </p:cNvPr>
          <p:cNvSpPr>
            <a:spLocks noChangeAspect="1"/>
          </p:cNvSpPr>
          <p:nvPr/>
        </p:nvSpPr>
        <p:spPr>
          <a:xfrm>
            <a:off x="632786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8" name="Oval 67">
            <a:extLst>
              <a:ext uri="{FF2B5EF4-FFF2-40B4-BE49-F238E27FC236}">
                <a16:creationId xmlns:a16="http://schemas.microsoft.com/office/drawing/2014/main" id="{3A3D690C-1371-9741-9FA4-85F1A636470B}"/>
              </a:ext>
            </a:extLst>
          </p:cNvPr>
          <p:cNvSpPr>
            <a:spLocks noChangeAspect="1"/>
          </p:cNvSpPr>
          <p:nvPr/>
        </p:nvSpPr>
        <p:spPr>
          <a:xfrm>
            <a:off x="5832585"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9" name="Oval 68">
            <a:extLst>
              <a:ext uri="{FF2B5EF4-FFF2-40B4-BE49-F238E27FC236}">
                <a16:creationId xmlns:a16="http://schemas.microsoft.com/office/drawing/2014/main" id="{4325B07C-80C8-DD4D-AF83-EEE0986FF2E2}"/>
              </a:ext>
            </a:extLst>
          </p:cNvPr>
          <p:cNvSpPr>
            <a:spLocks noChangeAspect="1"/>
          </p:cNvSpPr>
          <p:nvPr/>
        </p:nvSpPr>
        <p:spPr>
          <a:xfrm>
            <a:off x="5767846"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0" name="Oval 69">
            <a:extLst>
              <a:ext uri="{FF2B5EF4-FFF2-40B4-BE49-F238E27FC236}">
                <a16:creationId xmlns:a16="http://schemas.microsoft.com/office/drawing/2014/main" id="{BE23EE9A-B843-6843-8250-A40543BFF14C}"/>
              </a:ext>
            </a:extLst>
          </p:cNvPr>
          <p:cNvSpPr>
            <a:spLocks noChangeAspect="1"/>
          </p:cNvSpPr>
          <p:nvPr/>
        </p:nvSpPr>
        <p:spPr>
          <a:xfrm>
            <a:off x="632786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1" name="Oval 70">
            <a:extLst>
              <a:ext uri="{FF2B5EF4-FFF2-40B4-BE49-F238E27FC236}">
                <a16:creationId xmlns:a16="http://schemas.microsoft.com/office/drawing/2014/main" id="{AE1B1DF2-18A2-3348-A8EA-F76743527A30}"/>
              </a:ext>
            </a:extLst>
          </p:cNvPr>
          <p:cNvSpPr>
            <a:spLocks noChangeAspect="1"/>
          </p:cNvSpPr>
          <p:nvPr/>
        </p:nvSpPr>
        <p:spPr>
          <a:xfrm>
            <a:off x="6185703"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2" name="Oval 71">
            <a:extLst>
              <a:ext uri="{FF2B5EF4-FFF2-40B4-BE49-F238E27FC236}">
                <a16:creationId xmlns:a16="http://schemas.microsoft.com/office/drawing/2014/main" id="{2D7DE72A-9636-244D-A446-0AB5DB8DCFF2}"/>
              </a:ext>
            </a:extLst>
          </p:cNvPr>
          <p:cNvSpPr>
            <a:spLocks noChangeAspect="1"/>
          </p:cNvSpPr>
          <p:nvPr/>
        </p:nvSpPr>
        <p:spPr>
          <a:xfrm>
            <a:off x="6210175"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3" name="Oval 72">
            <a:extLst>
              <a:ext uri="{FF2B5EF4-FFF2-40B4-BE49-F238E27FC236}">
                <a16:creationId xmlns:a16="http://schemas.microsoft.com/office/drawing/2014/main" id="{B890812C-F424-3645-9355-78ED9B5D58A6}"/>
              </a:ext>
            </a:extLst>
          </p:cNvPr>
          <p:cNvSpPr>
            <a:spLocks noChangeAspect="1"/>
          </p:cNvSpPr>
          <p:nvPr/>
        </p:nvSpPr>
        <p:spPr>
          <a:xfrm>
            <a:off x="6547169"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4" name="Oval 73">
            <a:extLst>
              <a:ext uri="{FF2B5EF4-FFF2-40B4-BE49-F238E27FC236}">
                <a16:creationId xmlns:a16="http://schemas.microsoft.com/office/drawing/2014/main" id="{CC8A73D7-9E5A-024B-B9DB-6729D01D5E15}"/>
              </a:ext>
            </a:extLst>
          </p:cNvPr>
          <p:cNvSpPr>
            <a:spLocks noChangeAspect="1"/>
          </p:cNvSpPr>
          <p:nvPr/>
        </p:nvSpPr>
        <p:spPr>
          <a:xfrm>
            <a:off x="689285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5" name="Oval 74">
            <a:extLst>
              <a:ext uri="{FF2B5EF4-FFF2-40B4-BE49-F238E27FC236}">
                <a16:creationId xmlns:a16="http://schemas.microsoft.com/office/drawing/2014/main" id="{E66D1196-2D17-414A-AEF6-0B914FD83750}"/>
              </a:ext>
            </a:extLst>
          </p:cNvPr>
          <p:cNvSpPr>
            <a:spLocks noChangeAspect="1"/>
          </p:cNvSpPr>
          <p:nvPr/>
        </p:nvSpPr>
        <p:spPr>
          <a:xfrm>
            <a:off x="689285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6" name="Oval 75">
            <a:extLst>
              <a:ext uri="{FF2B5EF4-FFF2-40B4-BE49-F238E27FC236}">
                <a16:creationId xmlns:a16="http://schemas.microsoft.com/office/drawing/2014/main" id="{A759A401-953F-F843-ACCA-B24166681630}"/>
              </a:ext>
            </a:extLst>
          </p:cNvPr>
          <p:cNvSpPr>
            <a:spLocks noChangeAspect="1"/>
          </p:cNvSpPr>
          <p:nvPr/>
        </p:nvSpPr>
        <p:spPr>
          <a:xfrm>
            <a:off x="6750698"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7" name="Oval 76">
            <a:extLst>
              <a:ext uri="{FF2B5EF4-FFF2-40B4-BE49-F238E27FC236}">
                <a16:creationId xmlns:a16="http://schemas.microsoft.com/office/drawing/2014/main" id="{C0E94405-FFF6-0D4A-A42F-E4C9087C9F34}"/>
              </a:ext>
            </a:extLst>
          </p:cNvPr>
          <p:cNvSpPr>
            <a:spLocks noChangeAspect="1"/>
          </p:cNvSpPr>
          <p:nvPr/>
        </p:nvSpPr>
        <p:spPr>
          <a:xfrm>
            <a:off x="6775170"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8" name="Oval 77">
            <a:extLst>
              <a:ext uri="{FF2B5EF4-FFF2-40B4-BE49-F238E27FC236}">
                <a16:creationId xmlns:a16="http://schemas.microsoft.com/office/drawing/2014/main" id="{1096523A-E413-9246-A777-6DD5B44362E5}"/>
              </a:ext>
            </a:extLst>
          </p:cNvPr>
          <p:cNvSpPr>
            <a:spLocks noChangeAspect="1"/>
          </p:cNvSpPr>
          <p:nvPr/>
        </p:nvSpPr>
        <p:spPr>
          <a:xfrm>
            <a:off x="7112164"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9" name="Oval 78">
            <a:extLst>
              <a:ext uri="{FF2B5EF4-FFF2-40B4-BE49-F238E27FC236}">
                <a16:creationId xmlns:a16="http://schemas.microsoft.com/office/drawing/2014/main" id="{73487A4D-A628-A446-A355-B5FC46CAD389}"/>
              </a:ext>
            </a:extLst>
          </p:cNvPr>
          <p:cNvSpPr>
            <a:spLocks noChangeAspect="1"/>
          </p:cNvSpPr>
          <p:nvPr/>
        </p:nvSpPr>
        <p:spPr>
          <a:xfrm>
            <a:off x="7301735"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0" name="Oval 79">
            <a:extLst>
              <a:ext uri="{FF2B5EF4-FFF2-40B4-BE49-F238E27FC236}">
                <a16:creationId xmlns:a16="http://schemas.microsoft.com/office/drawing/2014/main" id="{055028FD-D342-994F-87B4-B39D9EB5CD93}"/>
              </a:ext>
            </a:extLst>
          </p:cNvPr>
          <p:cNvSpPr>
            <a:spLocks noChangeAspect="1"/>
          </p:cNvSpPr>
          <p:nvPr/>
        </p:nvSpPr>
        <p:spPr>
          <a:xfrm>
            <a:off x="7301735"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1" name="Oval 80">
            <a:extLst>
              <a:ext uri="{FF2B5EF4-FFF2-40B4-BE49-F238E27FC236}">
                <a16:creationId xmlns:a16="http://schemas.microsoft.com/office/drawing/2014/main" id="{A1E4812E-B254-B144-AD77-CEFBF83341B7}"/>
              </a:ext>
            </a:extLst>
          </p:cNvPr>
          <p:cNvSpPr>
            <a:spLocks noChangeAspect="1"/>
          </p:cNvSpPr>
          <p:nvPr/>
        </p:nvSpPr>
        <p:spPr>
          <a:xfrm>
            <a:off x="7521041" y="2343129"/>
            <a:ext cx="28481" cy="27640"/>
          </a:xfrm>
          <a:prstGeom prst="ellipse">
            <a:avLst/>
          </a:prstGeom>
          <a:ln w="127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Tree>
    <p:extLst>
      <p:ext uri="{BB962C8B-B14F-4D97-AF65-F5344CB8AC3E}">
        <p14:creationId xmlns:p14="http://schemas.microsoft.com/office/powerpoint/2010/main" val="294103947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45CB2-E2B4-4296-B61A-CB8DFAD76E20}"/>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7E0ED98-9AD7-43D1-B3AE-B9703432314E}"/>
                  </a:ext>
                </a:extLst>
              </p:cNvPr>
              <p:cNvSpPr>
                <a:spLocks noGrp="1"/>
              </p:cNvSpPr>
              <p:nvPr>
                <p:ph idx="1"/>
              </p:nvPr>
            </p:nvSpPr>
            <p:spPr/>
            <p:txBody>
              <a:bodyPr>
                <a:normAutofit/>
              </a:bodyPr>
              <a:lstStyle/>
              <a:p>
                <a:r>
                  <a:rPr lang="en-US" dirty="0"/>
                  <a:t>Data: 4.23; 2.7; 3.07; 7.11; 0.696; 4.51; 3.61; 4.48; 1.42; 2.87</a:t>
                </a:r>
              </a:p>
              <a:p>
                <a:r>
                  <a:rPr lang="en-US" dirty="0"/>
                  <a:t>Fitting data based on Gaussian MLE:</a:t>
                </a:r>
              </a:p>
              <a:p>
                <a:pPr lvl="1"/>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10</m:t>
                        </m:r>
                      </m:den>
                    </m:f>
                    <m:d>
                      <m:dPr>
                        <m:ctrlPr>
                          <a:rPr lang="en-US" b="0" i="1" smtClean="0">
                            <a:latin typeface="Cambria Math" panose="02040503050406030204" pitchFamily="18" charset="0"/>
                            <a:ea typeface="Cambria Math" panose="02040503050406030204" pitchFamily="18" charset="0"/>
                          </a:rPr>
                        </m:ctrlPr>
                      </m:dPr>
                      <m:e>
                        <m:r>
                          <m:rPr>
                            <m:nor/>
                          </m:rPr>
                          <a:rPr lang="en-US" dirty="0"/>
                          <m:t>4.23</m:t>
                        </m:r>
                        <m:r>
                          <m:rPr>
                            <m:nor/>
                          </m:rPr>
                          <a:rPr lang="en-US" b="0" i="0" dirty="0" smtClean="0"/>
                          <m:t>+</m:t>
                        </m:r>
                        <m:r>
                          <m:rPr>
                            <m:nor/>
                          </m:rPr>
                          <a:rPr lang="en-US" dirty="0"/>
                          <m:t>2.7</m:t>
                        </m:r>
                        <m:r>
                          <m:rPr>
                            <m:nor/>
                          </m:rPr>
                          <a:rPr lang="en-US" b="0" i="0" dirty="0" smtClean="0"/>
                          <m:t>+</m:t>
                        </m:r>
                        <m:r>
                          <m:rPr>
                            <m:nor/>
                          </m:rPr>
                          <a:rPr lang="en-US" dirty="0"/>
                          <m:t>3.07</m:t>
                        </m:r>
                        <m:r>
                          <m:rPr>
                            <m:nor/>
                          </m:rPr>
                          <a:rPr lang="en-US" b="0" i="0" dirty="0" smtClean="0"/>
                          <m:t>+</m:t>
                        </m:r>
                        <m:r>
                          <m:rPr>
                            <m:nor/>
                          </m:rPr>
                          <a:rPr lang="en-US" dirty="0" smtClean="0"/>
                          <m:t>7</m:t>
                        </m:r>
                        <m:r>
                          <m:rPr>
                            <m:nor/>
                          </m:rPr>
                          <a:rPr lang="en-US" dirty="0"/>
                          <m:t>.11</m:t>
                        </m:r>
                        <m:r>
                          <m:rPr>
                            <m:nor/>
                          </m:rPr>
                          <a:rPr lang="en-US" b="0" i="0" dirty="0" smtClean="0"/>
                          <m:t>+</m:t>
                        </m:r>
                        <m:r>
                          <m:rPr>
                            <m:nor/>
                          </m:rPr>
                          <a:rPr lang="en-US" dirty="0"/>
                          <m:t>0.696</m:t>
                        </m:r>
                        <m:r>
                          <m:rPr>
                            <m:nor/>
                          </m:rPr>
                          <a:rPr lang="en-US" b="0" i="0" dirty="0" smtClean="0"/>
                          <m:t> +</m:t>
                        </m:r>
                        <m:r>
                          <m:rPr>
                            <m:nor/>
                          </m:rPr>
                          <a:rPr lang="en-US" dirty="0"/>
                          <m:t>4.51</m:t>
                        </m:r>
                        <m:r>
                          <m:rPr>
                            <m:nor/>
                          </m:rPr>
                          <a:rPr lang="en-US" b="0" i="0" dirty="0" smtClean="0"/>
                          <m:t>+</m:t>
                        </m:r>
                        <m:r>
                          <m:rPr>
                            <m:nor/>
                          </m:rPr>
                          <a:rPr lang="en-US" dirty="0"/>
                          <m:t>3.61</m:t>
                        </m:r>
                        <m:r>
                          <m:rPr>
                            <m:nor/>
                          </m:rPr>
                          <a:rPr lang="en-US" b="0" i="0" dirty="0" smtClean="0"/>
                          <m:t>+</m:t>
                        </m:r>
                        <m:r>
                          <m:rPr>
                            <m:nor/>
                          </m:rPr>
                          <a:rPr lang="en-US" dirty="0"/>
                          <m:t>4.48</m:t>
                        </m:r>
                        <m:r>
                          <m:rPr>
                            <m:nor/>
                          </m:rPr>
                          <a:rPr lang="en-US" b="0" i="0" dirty="0" smtClean="0"/>
                          <m:t>+</m:t>
                        </m:r>
                        <m:r>
                          <m:rPr>
                            <m:nor/>
                          </m:rPr>
                          <a:rPr lang="en-US" dirty="0"/>
                          <m:t>1.42</m:t>
                        </m:r>
                        <m:r>
                          <m:rPr>
                            <m:nor/>
                          </m:rPr>
                          <a:rPr lang="en-US" b="0" i="0" dirty="0" smtClean="0"/>
                          <m:t>+</m:t>
                        </m:r>
                        <m:r>
                          <m:rPr>
                            <m:nor/>
                          </m:rPr>
                          <a:rPr lang="en-US" dirty="0"/>
                          <m:t>2.87</m:t>
                        </m:r>
                      </m:e>
                    </m:d>
                  </m:oMath>
                </a14:m>
                <a:endParaRPr lang="en-US" b="0" dirty="0">
                  <a:ea typeface="Cambria Math" panose="02040503050406030204" pitchFamily="18" charset="0"/>
                </a:endParaRPr>
              </a:p>
              <a:p>
                <a:pPr lvl="1">
                  <a:buClr>
                    <a:schemeClr val="bg1"/>
                  </a:buClr>
                </a:pP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3.4696</m:t>
                    </m:r>
                  </m:oMath>
                </a14:m>
                <a:endParaRPr lang="en-US" dirty="0"/>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𝑁</m:t>
                        </m:r>
                      </m:den>
                    </m:f>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𝑛</m:t>
                        </m:r>
                      </m:sub>
                      <m:sup/>
                      <m:e>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2</m:t>
                            </m:r>
                          </m:sup>
                        </m:sSup>
                      </m:e>
                    </m:nary>
                  </m:oMath>
                </a14:m>
                <a:endParaRPr lang="en-US" dirty="0"/>
              </a:p>
              <a:p>
                <a:pPr lvl="1">
                  <a:buClr>
                    <a:schemeClr val="bg1"/>
                  </a:buClr>
                </a:pPr>
                <a14:m>
                  <m:oMath xmlns:m="http://schemas.openxmlformats.org/officeDocument/2006/math">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2.8959</m:t>
                    </m:r>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87E0ED98-9AD7-43D1-B3AE-B9703432314E}"/>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F26C596-F1AB-4B37-BF07-1E8064205831}"/>
              </a:ext>
            </a:extLst>
          </p:cNvPr>
          <p:cNvSpPr>
            <a:spLocks noGrp="1"/>
          </p:cNvSpPr>
          <p:nvPr>
            <p:ph type="sldNum" sz="quarter" idx="12"/>
          </p:nvPr>
        </p:nvSpPr>
        <p:spPr/>
        <p:txBody>
          <a:bodyPr/>
          <a:lstStyle/>
          <a:p>
            <a:pPr>
              <a:defRPr/>
            </a:pPr>
            <a:fld id="{CCF77436-EC8C-4AA7-8F7E-35D67B363DD7}" type="slidenum">
              <a:rPr lang="en-US" smtClean="0"/>
              <a:pPr>
                <a:defRPr/>
              </a:pPr>
              <a:t>93</a:t>
            </a:fld>
            <a:endParaRPr lang="en-US" dirty="0"/>
          </a:p>
        </p:txBody>
      </p:sp>
    </p:spTree>
    <p:extLst>
      <p:ext uri="{BB962C8B-B14F-4D97-AF65-F5344CB8AC3E}">
        <p14:creationId xmlns:p14="http://schemas.microsoft.com/office/powerpoint/2010/main" val="290727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79AE-CA0F-425A-9E1C-EF05B42557DA}"/>
              </a:ext>
            </a:extLst>
          </p:cNvPr>
          <p:cNvSpPr>
            <a:spLocks noGrp="1"/>
          </p:cNvSpPr>
          <p:nvPr>
            <p:ph type="title"/>
          </p:nvPr>
        </p:nvSpPr>
        <p:spPr/>
        <p:txBody>
          <a:bodyPr/>
          <a:lstStyle/>
          <a:p>
            <a:r>
              <a:rPr lang="en-US" dirty="0"/>
              <a:t>Quiz</a:t>
            </a:r>
          </a:p>
        </p:txBody>
      </p:sp>
      <p:sp>
        <p:nvSpPr>
          <p:cNvPr id="20" name="Content Placeholder 19">
            <a:extLst>
              <a:ext uri="{FF2B5EF4-FFF2-40B4-BE49-F238E27FC236}">
                <a16:creationId xmlns:a16="http://schemas.microsoft.com/office/drawing/2014/main" id="{AE04ABD7-A712-407E-8849-71246A6C0E96}"/>
              </a:ext>
            </a:extLst>
          </p:cNvPr>
          <p:cNvSpPr>
            <a:spLocks noGrp="1"/>
          </p:cNvSpPr>
          <p:nvPr>
            <p:ph idx="1"/>
          </p:nvPr>
        </p:nvSpPr>
        <p:spPr>
          <a:xfrm>
            <a:off x="6318261" y="1853185"/>
            <a:ext cx="4968863" cy="4700017"/>
          </a:xfrm>
        </p:spPr>
        <p:txBody>
          <a:bodyPr/>
          <a:lstStyle/>
          <a:p>
            <a:pPr marL="11113" indent="0">
              <a:buNone/>
            </a:pPr>
            <a:r>
              <a:rPr lang="en-US" dirty="0"/>
              <a:t>Is the Gaussian distribution</a:t>
            </a:r>
          </a:p>
          <a:p>
            <a:r>
              <a:rPr lang="en-US" dirty="0"/>
              <a:t>circular</a:t>
            </a:r>
            <a:endParaRPr lang="en-US" baseline="-25000" dirty="0"/>
          </a:p>
          <a:p>
            <a:r>
              <a:rPr lang="en-US" dirty="0"/>
              <a:t>Elongated (ovular, as in “oval” shaped)</a:t>
            </a:r>
            <a:endParaRPr lang="en-US" baseline="-25000" dirty="0"/>
          </a:p>
          <a:p>
            <a:pPr marL="11113" indent="0">
              <a:buNone/>
            </a:pPr>
            <a:endParaRPr lang="en-US" dirty="0"/>
          </a:p>
        </p:txBody>
      </p:sp>
      <p:sp>
        <p:nvSpPr>
          <p:cNvPr id="4" name="Slide Number Placeholder 3">
            <a:extLst>
              <a:ext uri="{FF2B5EF4-FFF2-40B4-BE49-F238E27FC236}">
                <a16:creationId xmlns:a16="http://schemas.microsoft.com/office/drawing/2014/main" id="{23136C4E-4AB9-413D-8F17-3A9D7BD6DD5A}"/>
              </a:ext>
            </a:extLst>
          </p:cNvPr>
          <p:cNvSpPr>
            <a:spLocks noGrp="1"/>
          </p:cNvSpPr>
          <p:nvPr>
            <p:ph type="sldNum" sz="quarter" idx="12"/>
          </p:nvPr>
        </p:nvSpPr>
        <p:spPr/>
        <p:txBody>
          <a:bodyPr/>
          <a:lstStyle/>
          <a:p>
            <a:pPr>
              <a:defRPr/>
            </a:pPr>
            <a:fld id="{CCF77436-EC8C-4AA7-8F7E-35D67B363DD7}" type="slidenum">
              <a:rPr lang="en-US" smtClean="0"/>
              <a:pPr>
                <a:defRPr/>
              </a:pPr>
              <a:t>94</a:t>
            </a:fld>
            <a:endParaRPr lang="en-US" dirty="0"/>
          </a:p>
        </p:txBody>
      </p:sp>
      <p:sp>
        <p:nvSpPr>
          <p:cNvPr id="6" name="Oval 5">
            <a:extLst>
              <a:ext uri="{FF2B5EF4-FFF2-40B4-BE49-F238E27FC236}">
                <a16:creationId xmlns:a16="http://schemas.microsoft.com/office/drawing/2014/main" id="{36F8C090-1A7B-4E11-902C-45FE7E56A435}"/>
              </a:ext>
            </a:extLst>
          </p:cNvPr>
          <p:cNvSpPr/>
          <p:nvPr/>
        </p:nvSpPr>
        <p:spPr>
          <a:xfrm>
            <a:off x="4569167" y="343596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Oval 6">
            <a:extLst>
              <a:ext uri="{FF2B5EF4-FFF2-40B4-BE49-F238E27FC236}">
                <a16:creationId xmlns:a16="http://schemas.microsoft.com/office/drawing/2014/main" id="{8D4708BA-9C49-4BE8-BE8D-075EF6D1A9FA}"/>
              </a:ext>
            </a:extLst>
          </p:cNvPr>
          <p:cNvSpPr/>
          <p:nvPr/>
        </p:nvSpPr>
        <p:spPr>
          <a:xfrm>
            <a:off x="5076569" y="2450172"/>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Oval 7">
            <a:extLst>
              <a:ext uri="{FF2B5EF4-FFF2-40B4-BE49-F238E27FC236}">
                <a16:creationId xmlns:a16="http://schemas.microsoft.com/office/drawing/2014/main" id="{198FA11A-07DD-4130-A78F-C8CD9C45CA50}"/>
              </a:ext>
            </a:extLst>
          </p:cNvPr>
          <p:cNvSpPr/>
          <p:nvPr/>
        </p:nvSpPr>
        <p:spPr>
          <a:xfrm>
            <a:off x="3084505" y="457761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0" name="Graphic 9" descr="Star">
            <a:extLst>
              <a:ext uri="{FF2B5EF4-FFF2-40B4-BE49-F238E27FC236}">
                <a16:creationId xmlns:a16="http://schemas.microsoft.com/office/drawing/2014/main" id="{769E4FFD-ACA6-4315-B3DB-6A75864E4F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90831" y="3112043"/>
            <a:ext cx="303551" cy="303551"/>
          </a:xfrm>
          <a:prstGeom prst="rect">
            <a:avLst/>
          </a:prstGeom>
        </p:spPr>
      </p:pic>
      <p:sp>
        <p:nvSpPr>
          <p:cNvPr id="15" name="Rectangle 14">
            <a:extLst>
              <a:ext uri="{FF2B5EF4-FFF2-40B4-BE49-F238E27FC236}">
                <a16:creationId xmlns:a16="http://schemas.microsoft.com/office/drawing/2014/main" id="{018B927F-5D23-442B-B20F-A51B795D680E}"/>
              </a:ext>
            </a:extLst>
          </p:cNvPr>
          <p:cNvSpPr/>
          <p:nvPr/>
        </p:nvSpPr>
        <p:spPr>
          <a:xfrm>
            <a:off x="3479366" y="2948886"/>
            <a:ext cx="465192" cy="523220"/>
          </a:xfrm>
          <a:prstGeom prst="rect">
            <a:avLst/>
          </a:prstGeom>
        </p:spPr>
        <p:txBody>
          <a:bodyPr wrap="none">
            <a:spAutoFit/>
          </a:bodyPr>
          <a:lstStyle/>
          <a:p>
            <a:r>
              <a:rPr lang="en-US" sz="2800" dirty="0">
                <a:latin typeface="Candara" panose="020E0502030303020204" pitchFamily="34" charset="0"/>
              </a:rPr>
              <a:t>C</a:t>
            </a:r>
            <a:r>
              <a:rPr lang="en-US" sz="2800" baseline="-25000" dirty="0">
                <a:latin typeface="Candara" panose="020E0502030303020204" pitchFamily="34" charset="0"/>
              </a:rPr>
              <a:t>1</a:t>
            </a:r>
          </a:p>
        </p:txBody>
      </p:sp>
      <p:sp>
        <p:nvSpPr>
          <p:cNvPr id="11" name="Oval 10">
            <a:extLst>
              <a:ext uri="{FF2B5EF4-FFF2-40B4-BE49-F238E27FC236}">
                <a16:creationId xmlns:a16="http://schemas.microsoft.com/office/drawing/2014/main" id="{DC791C9E-BDB7-498F-8785-379CA90186CD}"/>
              </a:ext>
            </a:extLst>
          </p:cNvPr>
          <p:cNvSpPr/>
          <p:nvPr/>
        </p:nvSpPr>
        <p:spPr>
          <a:xfrm>
            <a:off x="3399743" y="3665304"/>
            <a:ext cx="91440" cy="91440"/>
          </a:xfrm>
          <a:prstGeom prst="ellipse">
            <a:avLst/>
          </a:prstGeom>
          <a:ln w="25400">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Tree>
    <p:extLst>
      <p:ext uri="{BB962C8B-B14F-4D97-AF65-F5344CB8AC3E}">
        <p14:creationId xmlns:p14="http://schemas.microsoft.com/office/powerpoint/2010/main" val="425755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92D-290D-884D-9E8D-3B49851FDBFD}"/>
              </a:ext>
            </a:extLst>
          </p:cNvPr>
          <p:cNvSpPr>
            <a:spLocks noGrp="1"/>
          </p:cNvSpPr>
          <p:nvPr>
            <p:ph type="title"/>
          </p:nvPr>
        </p:nvSpPr>
        <p:spPr/>
        <p:txBody>
          <a:bodyPr/>
          <a:lstStyle/>
          <a:p>
            <a:r>
              <a:rPr lang="en-US" dirty="0"/>
              <a:t>Gaussian Mixture Model</a:t>
            </a:r>
          </a:p>
        </p:txBody>
      </p:sp>
      <p:sp>
        <p:nvSpPr>
          <p:cNvPr id="6" name="Content Placeholder 5">
            <a:extLst>
              <a:ext uri="{FF2B5EF4-FFF2-40B4-BE49-F238E27FC236}">
                <a16:creationId xmlns:a16="http://schemas.microsoft.com/office/drawing/2014/main" id="{557F8C06-278A-4F24-8913-E3DD72598875}"/>
              </a:ext>
            </a:extLst>
          </p:cNvPr>
          <p:cNvSpPr>
            <a:spLocks noGrp="1"/>
          </p:cNvSpPr>
          <p:nvPr>
            <p:ph idx="1"/>
          </p:nvPr>
        </p:nvSpPr>
        <p:spPr/>
        <p:txBody>
          <a:bodyPr>
            <a:normAutofit/>
          </a:bodyPr>
          <a:lstStyle/>
          <a:p>
            <a:r>
              <a:rPr lang="en-US" dirty="0"/>
              <a:t>Data are generated from multiple Gaussian distribution sources.</a:t>
            </a:r>
          </a:p>
        </p:txBody>
      </p:sp>
      <p:sp>
        <p:nvSpPr>
          <p:cNvPr id="4" name="Slide Number Placeholder 3">
            <a:extLst>
              <a:ext uri="{FF2B5EF4-FFF2-40B4-BE49-F238E27FC236}">
                <a16:creationId xmlns:a16="http://schemas.microsoft.com/office/drawing/2014/main" id="{1BEA6516-0448-9941-99B2-6AAA73C609EF}"/>
              </a:ext>
            </a:extLst>
          </p:cNvPr>
          <p:cNvSpPr>
            <a:spLocks noGrp="1"/>
          </p:cNvSpPr>
          <p:nvPr>
            <p:ph type="sldNum" sz="quarter" idx="12"/>
          </p:nvPr>
        </p:nvSpPr>
        <p:spPr/>
        <p:txBody>
          <a:bodyPr/>
          <a:lstStyle/>
          <a:p>
            <a:fld id="{CCF77436-EC8C-4AA7-8F7E-35D67B363DD7}" type="slidenum">
              <a:rPr lang="en-US" smtClean="0"/>
              <a:pPr/>
              <a:t>95</a:t>
            </a:fld>
            <a:endParaRPr lang="en-US" dirty="0"/>
          </a:p>
        </p:txBody>
      </p:sp>
      <p:pic>
        <p:nvPicPr>
          <p:cNvPr id="7" name="Picture 6">
            <a:extLst>
              <a:ext uri="{FF2B5EF4-FFF2-40B4-BE49-F238E27FC236}">
                <a16:creationId xmlns:a16="http://schemas.microsoft.com/office/drawing/2014/main" id="{03DEA73C-26B6-944F-B482-8C0D5F4C98A8}"/>
              </a:ext>
            </a:extLst>
          </p:cNvPr>
          <p:cNvPicPr>
            <a:picLocks noChangeAspect="1"/>
          </p:cNvPicPr>
          <p:nvPr/>
        </p:nvPicPr>
        <p:blipFill>
          <a:blip r:embed="rId2"/>
          <a:stretch>
            <a:fillRect/>
          </a:stretch>
        </p:blipFill>
        <p:spPr>
          <a:xfrm>
            <a:off x="2521828" y="2776637"/>
            <a:ext cx="7035800" cy="3314700"/>
          </a:xfrm>
          <a:prstGeom prst="rect">
            <a:avLst/>
          </a:prstGeom>
        </p:spPr>
      </p:pic>
      <p:sp>
        <p:nvSpPr>
          <p:cNvPr id="8" name="Rectangle 7">
            <a:extLst>
              <a:ext uri="{FF2B5EF4-FFF2-40B4-BE49-F238E27FC236}">
                <a16:creationId xmlns:a16="http://schemas.microsoft.com/office/drawing/2014/main" id="{E516C2C7-2800-EF40-A655-39F97C57715B}"/>
              </a:ext>
            </a:extLst>
          </p:cNvPr>
          <p:cNvSpPr/>
          <p:nvPr/>
        </p:nvSpPr>
        <p:spPr>
          <a:xfrm>
            <a:off x="3935227" y="6133877"/>
            <a:ext cx="694421" cy="400110"/>
          </a:xfrm>
          <a:prstGeom prst="rect">
            <a:avLst/>
          </a:prstGeom>
        </p:spPr>
        <p:txBody>
          <a:bodyPr wrap="none">
            <a:spAutoFit/>
          </a:bodyPr>
          <a:lstStyle/>
          <a:p>
            <a:r>
              <a:rPr lang="en-US" sz="2000" dirty="0">
                <a:latin typeface="Candara" panose="020E0502030303020204" pitchFamily="34" charset="0"/>
              </a:rPr>
              <a:t>Data</a:t>
            </a:r>
          </a:p>
        </p:txBody>
      </p:sp>
      <p:sp>
        <p:nvSpPr>
          <p:cNvPr id="9" name="Rectangle 8">
            <a:extLst>
              <a:ext uri="{FF2B5EF4-FFF2-40B4-BE49-F238E27FC236}">
                <a16:creationId xmlns:a16="http://schemas.microsoft.com/office/drawing/2014/main" id="{BE861593-B860-7542-B690-B8E8F6F54173}"/>
              </a:ext>
            </a:extLst>
          </p:cNvPr>
          <p:cNvSpPr/>
          <p:nvPr/>
        </p:nvSpPr>
        <p:spPr>
          <a:xfrm>
            <a:off x="7837992" y="6133877"/>
            <a:ext cx="878767" cy="400110"/>
          </a:xfrm>
          <a:prstGeom prst="rect">
            <a:avLst/>
          </a:prstGeom>
        </p:spPr>
        <p:txBody>
          <a:bodyPr wrap="none">
            <a:spAutoFit/>
          </a:bodyPr>
          <a:lstStyle/>
          <a:p>
            <a:r>
              <a:rPr lang="en-US" sz="2000" dirty="0">
                <a:latin typeface="Candara" panose="020E0502030303020204" pitchFamily="34" charset="0"/>
              </a:rPr>
              <a:t>Model</a:t>
            </a:r>
          </a:p>
        </p:txBody>
      </p:sp>
      <p:sp>
        <p:nvSpPr>
          <p:cNvPr id="13" name="Rectangle 12">
            <a:extLst>
              <a:ext uri="{FF2B5EF4-FFF2-40B4-BE49-F238E27FC236}">
                <a16:creationId xmlns:a16="http://schemas.microsoft.com/office/drawing/2014/main" id="{3DAB8874-BEE5-4348-9295-310E9D27842C}"/>
              </a:ext>
            </a:extLst>
          </p:cNvPr>
          <p:cNvSpPr/>
          <p:nvPr/>
        </p:nvSpPr>
        <p:spPr>
          <a:xfrm>
            <a:off x="5956788" y="6164490"/>
            <a:ext cx="529312" cy="461665"/>
          </a:xfrm>
          <a:prstGeom prst="rect">
            <a:avLst/>
          </a:prstGeom>
        </p:spPr>
        <p:txBody>
          <a:bodyPr wrap="none">
            <a:spAutoFit/>
          </a:bodyPr>
          <a:lstStyle/>
          <a:p>
            <a:r>
              <a:rPr lang="en-US" sz="2400" dirty="0">
                <a:latin typeface="Candara" panose="020E0502030303020204" pitchFamily="34" charset="0"/>
              </a:rPr>
              <a:t>2D</a:t>
            </a:r>
          </a:p>
        </p:txBody>
      </p:sp>
      <p:sp>
        <p:nvSpPr>
          <p:cNvPr id="14" name="Rectangle 13">
            <a:extLst>
              <a:ext uri="{FF2B5EF4-FFF2-40B4-BE49-F238E27FC236}">
                <a16:creationId xmlns:a16="http://schemas.microsoft.com/office/drawing/2014/main" id="{64DB7BDD-1A0E-D046-B401-722572541815}"/>
              </a:ext>
            </a:extLst>
          </p:cNvPr>
          <p:cNvSpPr/>
          <p:nvPr/>
        </p:nvSpPr>
        <p:spPr>
          <a:xfrm>
            <a:off x="7647586" y="4509716"/>
            <a:ext cx="1289135" cy="338554"/>
          </a:xfrm>
          <a:prstGeom prst="rect">
            <a:avLst/>
          </a:prstGeom>
        </p:spPr>
        <p:txBody>
          <a:bodyPr wrap="none">
            <a:spAutoFit/>
          </a:bodyPr>
          <a:lstStyle/>
          <a:p>
            <a:r>
              <a:rPr lang="en-US" sz="1600" dirty="0">
                <a:latin typeface="Candara" panose="020E0502030303020204" pitchFamily="34" charset="0"/>
              </a:rPr>
              <a:t>Contour plot</a:t>
            </a:r>
          </a:p>
        </p:txBody>
      </p:sp>
    </p:spTree>
    <p:extLst>
      <p:ext uri="{BB962C8B-B14F-4D97-AF65-F5344CB8AC3E}">
        <p14:creationId xmlns:p14="http://schemas.microsoft.com/office/powerpoint/2010/main" val="3461235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92D-290D-884D-9E8D-3B49851FDBFD}"/>
              </a:ext>
            </a:extLst>
          </p:cNvPr>
          <p:cNvSpPr>
            <a:spLocks noGrp="1"/>
          </p:cNvSpPr>
          <p:nvPr>
            <p:ph type="title"/>
          </p:nvPr>
        </p:nvSpPr>
        <p:spPr/>
        <p:txBody>
          <a:bodyPr/>
          <a:lstStyle/>
          <a:p>
            <a:r>
              <a:rPr lang="en-US" dirty="0"/>
              <a:t>Gaussian Mixture Model</a:t>
            </a:r>
          </a:p>
        </p:txBody>
      </p:sp>
      <mc:AlternateContent xmlns:mc="http://schemas.openxmlformats.org/markup-compatibility/2006" xmlns:a14="http://schemas.microsoft.com/office/drawing/2010/main">
        <mc:Choice Requires="a14">
          <p:sp>
            <p:nvSpPr>
              <p:cNvPr id="12" name="Content Placeholder 11">
                <a:extLst>
                  <a:ext uri="{FF2B5EF4-FFF2-40B4-BE49-F238E27FC236}">
                    <a16:creationId xmlns:a16="http://schemas.microsoft.com/office/drawing/2014/main" id="{3518FE39-637C-4C76-A717-057C687BC947}"/>
                  </a:ext>
                </a:extLst>
              </p:cNvPr>
              <p:cNvSpPr>
                <a:spLocks noGrp="1"/>
              </p:cNvSpPr>
              <p:nvPr>
                <p:ph idx="1"/>
              </p:nvPr>
            </p:nvSpPr>
            <p:spPr/>
            <p:txBody>
              <a:bodyPr>
                <a:normAutofit/>
              </a:bodyPr>
              <a:lstStyle/>
              <a:p>
                <a14:m>
                  <m:oMath xmlns:m="http://schemas.openxmlformats.org/officeDocument/2006/math">
                    <m:r>
                      <m:rPr>
                        <m:sty m:val="p"/>
                      </m:rPr>
                      <a:rPr lang="en-US" sz="2800">
                        <a:latin typeface="Cambria Math" panose="02040503050406030204" pitchFamily="18" charset="0"/>
                      </a:rPr>
                      <m:t>P</m:t>
                    </m:r>
                    <m:r>
                      <a:rPr lang="en-US" sz="2800">
                        <a:latin typeface="Cambria Math" panose="02040503050406030204" pitchFamily="18" charset="0"/>
                      </a:rPr>
                      <m:t>(</m:t>
                    </m:r>
                    <m:r>
                      <a:rPr lang="en-US" sz="2800">
                        <a:latin typeface="Cambria Math" panose="02040503050406030204" pitchFamily="18" charset="0"/>
                      </a:rPr>
                      <m:t>𝒙</m:t>
                    </m:r>
                    <m:r>
                      <a:rPr lang="en-US" sz="2800">
                        <a:latin typeface="Cambria Math" panose="02040503050406030204" pitchFamily="18" charset="0"/>
                      </a:rPr>
                      <m:t>)=</m:t>
                    </m:r>
                    <m:nary>
                      <m:naryPr>
                        <m:chr m:val="∑"/>
                        <m:limLoc m:val="subSup"/>
                        <m:supHide m:val="on"/>
                        <m:ctrlPr>
                          <a:rPr lang="en-US" sz="2800" i="1">
                            <a:latin typeface="Cambria Math" panose="02040503050406030204" pitchFamily="18" charset="0"/>
                          </a:rPr>
                        </m:ctrlPr>
                      </m:naryPr>
                      <m:sub>
                        <m:r>
                          <m:rPr>
                            <m:brk m:alnAt="9"/>
                          </m:rPr>
                          <a:rPr lang="en-US" sz="2800">
                            <a:latin typeface="Cambria Math" panose="02040503050406030204" pitchFamily="18" charset="0"/>
                          </a:rPr>
                          <m:t>𝑘</m:t>
                        </m:r>
                      </m:sub>
                      <m:sup/>
                      <m:e>
                        <m:r>
                          <m:rPr>
                            <m:sty m:val="p"/>
                          </m:rPr>
                          <a:rPr lang="en-US" sz="2800">
                            <a:latin typeface="Cambria Math" panose="02040503050406030204" pitchFamily="18" charset="0"/>
                          </a:rPr>
                          <m:t>P</m:t>
                        </m:r>
                        <m:d>
                          <m:dPr>
                            <m:ctrlPr>
                              <a:rPr lang="en-US" sz="2800" i="1">
                                <a:latin typeface="Cambria Math" panose="02040503050406030204" pitchFamily="18" charset="0"/>
                              </a:rPr>
                            </m:ctrlPr>
                          </m:dPr>
                          <m:e>
                            <m:r>
                              <a:rPr lang="en-US" sz="2800">
                                <a:latin typeface="Cambria Math" panose="02040503050406030204" pitchFamily="18" charset="0"/>
                              </a:rPr>
                              <m:t>𝒙</m:t>
                            </m:r>
                          </m:e>
                          <m:e>
                            <m:r>
                              <m:rPr>
                                <m:sty m:val="p"/>
                              </m:rPr>
                              <a:rPr lang="en-US" sz="2800">
                                <a:latin typeface="Cambria Math" panose="02040503050406030204" pitchFamily="18" charset="0"/>
                              </a:rPr>
                              <m:t>C</m:t>
                            </m:r>
                            <m:r>
                              <a:rPr lang="en-US" sz="2800">
                                <a:latin typeface="Cambria Math" panose="02040503050406030204" pitchFamily="18" charset="0"/>
                              </a:rPr>
                              <m:t>=</m:t>
                            </m:r>
                            <m:r>
                              <m:rPr>
                                <m:sty m:val="p"/>
                              </m:rPr>
                              <a:rPr lang="en-US" sz="2800">
                                <a:latin typeface="Cambria Math" panose="02040503050406030204" pitchFamily="18" charset="0"/>
                              </a:rPr>
                              <m:t>k</m:t>
                            </m:r>
                          </m:e>
                        </m:d>
                        <m:r>
                          <a:rPr lang="en-US" sz="2800">
                            <a:latin typeface="Cambria Math" panose="02040503050406030204" pitchFamily="18" charset="0"/>
                          </a:rPr>
                          <m:t> </m:t>
                        </m:r>
                        <m:r>
                          <m:rPr>
                            <m:sty m:val="p"/>
                          </m:rPr>
                          <a:rPr lang="en-US" sz="2800">
                            <a:latin typeface="Cambria Math" panose="02040503050406030204" pitchFamily="18" charset="0"/>
                          </a:rPr>
                          <m:t>P</m:t>
                        </m:r>
                        <m:d>
                          <m:dPr>
                            <m:ctrlPr>
                              <a:rPr lang="en-US" sz="2800" i="1">
                                <a:latin typeface="Cambria Math" panose="02040503050406030204" pitchFamily="18" charset="0"/>
                              </a:rPr>
                            </m:ctrlPr>
                          </m:dPr>
                          <m:e>
                            <m:r>
                              <m:rPr>
                                <m:sty m:val="p"/>
                              </m:rPr>
                              <a:rPr lang="en-US" sz="2800">
                                <a:latin typeface="Cambria Math" panose="02040503050406030204" pitchFamily="18" charset="0"/>
                              </a:rPr>
                              <m:t>C</m:t>
                            </m:r>
                            <m:r>
                              <a:rPr lang="en-US" sz="2800">
                                <a:latin typeface="Cambria Math" panose="02040503050406030204" pitchFamily="18" charset="0"/>
                              </a:rPr>
                              <m:t>=</m:t>
                            </m:r>
                            <m:r>
                              <m:rPr>
                                <m:sty m:val="p"/>
                              </m:rPr>
                              <a:rPr lang="en-US" sz="2800">
                                <a:latin typeface="Cambria Math" panose="02040503050406030204" pitchFamily="18" charset="0"/>
                              </a:rPr>
                              <m:t>k</m:t>
                            </m:r>
                          </m:e>
                        </m:d>
                      </m:e>
                    </m:nary>
                  </m:oMath>
                </a14:m>
                <a:r>
                  <a:rPr lang="en-US" sz="2800" dirty="0"/>
                  <a:t>, where  </a:t>
                </a:r>
              </a:p>
              <a:p>
                <a:pPr lvl="1"/>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a:rPr lang="en-US" sz="2400">
                            <a:latin typeface="Cambria Math" panose="02040503050406030204" pitchFamily="18" charset="0"/>
                          </a:rPr>
                          <m:t>𝒙</m:t>
                        </m:r>
                      </m:e>
                      <m:e>
                        <m:r>
                          <m:rPr>
                            <m:sty m:val="p"/>
                          </m:rPr>
                          <a:rPr lang="en-US" sz="2400">
                            <a:latin typeface="Cambria Math" panose="02040503050406030204" pitchFamily="18" charset="0"/>
                          </a:rPr>
                          <m:t>C</m:t>
                        </m:r>
                        <m:r>
                          <a:rPr lang="en-US" sz="2400">
                            <a:latin typeface="Cambria Math" panose="02040503050406030204" pitchFamily="18" charset="0"/>
                          </a:rPr>
                          <m:t>=</m:t>
                        </m:r>
                        <m:r>
                          <m:rPr>
                            <m:sty m:val="p"/>
                          </m:rPr>
                          <a:rPr lang="en-US" sz="2400">
                            <a:latin typeface="Cambria Math" panose="02040503050406030204" pitchFamily="18" charset="0"/>
                          </a:rPr>
                          <m:t>k</m:t>
                        </m:r>
                      </m:e>
                    </m:d>
                    <m:r>
                      <a:rPr lang="en-US" sz="2400">
                        <a:latin typeface="Cambria Math" panose="02040503050406030204" pitchFamily="18" charset="0"/>
                      </a:rPr>
                      <m:t>=</m:t>
                    </m:r>
                    <m:r>
                      <a:rPr lang="en-US" sz="2400">
                        <a:latin typeface="Cambria Math" panose="02040503050406030204" pitchFamily="18" charset="0"/>
                      </a:rPr>
                      <m:t>𝑁</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dirty="0">
                                <a:latin typeface="Cambria Math" panose="02040503050406030204" pitchFamily="18" charset="0"/>
                              </a:rPr>
                              <m:t>𝝁</m:t>
                            </m:r>
                          </m:e>
                          <m:sub>
                            <m:r>
                              <a:rPr lang="en-US" sz="2400">
                                <a:latin typeface="Cambria Math" panose="02040503050406030204" pitchFamily="18" charset="0"/>
                              </a:rPr>
                              <m:t>𝑘</m:t>
                            </m:r>
                          </m:sub>
                        </m:sSub>
                        <m:r>
                          <a:rPr lang="en-US" sz="2400" dirty="0">
                            <a:latin typeface="Cambria Math" panose="02040503050406030204" pitchFamily="18" charset="0"/>
                          </a:rPr>
                          <m:t>,</m:t>
                        </m:r>
                        <m:sSub>
                          <m:sSubPr>
                            <m:ctrlPr>
                              <a:rPr lang="en-US" sz="2400" i="1">
                                <a:latin typeface="Cambria Math" panose="02040503050406030204" pitchFamily="18" charset="0"/>
                              </a:rPr>
                            </m:ctrlPr>
                          </m:sSubPr>
                          <m:e>
                            <m:r>
                              <a:rPr lang="el-GR" sz="2400" dirty="0">
                                <a:latin typeface="Cambria Math" panose="02040503050406030204" pitchFamily="18" charset="0"/>
                              </a:rPr>
                              <m:t>𝜮</m:t>
                            </m:r>
                          </m:e>
                          <m:sub>
                            <m:r>
                              <a:rPr lang="en-US" sz="2400">
                                <a:latin typeface="Cambria Math" panose="02040503050406030204" pitchFamily="18" charset="0"/>
                              </a:rPr>
                              <m:t>𝑘</m:t>
                            </m:r>
                          </m:sub>
                        </m:sSub>
                      </m:e>
                    </m:d>
                    <m:r>
                      <a:rPr lang="en-US" sz="2400">
                        <a:latin typeface="Cambria Math" panose="02040503050406030204" pitchFamily="18" charset="0"/>
                      </a:rPr>
                      <m:t>(</m:t>
                    </m:r>
                    <m:r>
                      <a:rPr lang="en-US" sz="2400">
                        <a:latin typeface="Cambria Math" panose="02040503050406030204" pitchFamily="18" charset="0"/>
                      </a:rPr>
                      <m:t>𝒙</m:t>
                    </m:r>
                    <m:r>
                      <a:rPr lang="en-US" sz="2400">
                        <a:latin typeface="Cambria Math" panose="02040503050406030204" pitchFamily="18" charset="0"/>
                      </a:rPr>
                      <m:t>)</m:t>
                    </m:r>
                  </m:oMath>
                </a14:m>
                <a:r>
                  <a:rPr lang="en-US" sz="2400" dirty="0"/>
                  <a:t> is a Gaussian source</a:t>
                </a:r>
              </a:p>
              <a:p>
                <a:pPr lvl="1"/>
                <a14:m>
                  <m:oMath xmlns:m="http://schemas.openxmlformats.org/officeDocument/2006/math">
                    <m:r>
                      <m:rPr>
                        <m:sty m:val="p"/>
                      </m:rPr>
                      <a:rPr lang="en-US" sz="2400">
                        <a:latin typeface="Cambria Math" panose="02040503050406030204" pitchFamily="18" charset="0"/>
                      </a:rPr>
                      <m:t>P</m:t>
                    </m:r>
                    <m:d>
                      <m:dPr>
                        <m:ctrlPr>
                          <a:rPr lang="en-US" sz="2400" i="1">
                            <a:latin typeface="Cambria Math" panose="02040503050406030204" pitchFamily="18" charset="0"/>
                          </a:rPr>
                        </m:ctrlPr>
                      </m:dPr>
                      <m:e>
                        <m:r>
                          <m:rPr>
                            <m:sty m:val="p"/>
                          </m:rPr>
                          <a:rPr lang="en-US" sz="2400">
                            <a:latin typeface="Cambria Math" panose="02040503050406030204" pitchFamily="18" charset="0"/>
                          </a:rPr>
                          <m:t>C</m:t>
                        </m:r>
                        <m:r>
                          <a:rPr lang="en-US" sz="2400">
                            <a:latin typeface="Cambria Math" panose="02040503050406030204" pitchFamily="18" charset="0"/>
                          </a:rPr>
                          <m:t>=</m:t>
                        </m:r>
                        <m:r>
                          <m:rPr>
                            <m:sty m:val="p"/>
                          </m:rPr>
                          <a:rPr lang="en-US" sz="2400">
                            <a:latin typeface="Cambria Math" panose="02040503050406030204" pitchFamily="18" charset="0"/>
                          </a:rPr>
                          <m:t>k</m:t>
                        </m:r>
                      </m:e>
                    </m:d>
                    <m:r>
                      <a:rPr lang="en-US" sz="2400">
                        <a:latin typeface="Cambria Math" panose="02040503050406030204" pitchFamily="18" charset="0"/>
                      </a:rPr>
                      <m:t>=</m:t>
                    </m:r>
                    <m:sSub>
                      <m:sSubPr>
                        <m:ctrlPr>
                          <a:rPr lang="en-US" sz="2400" i="1">
                            <a:latin typeface="Cambria Math" panose="02040503050406030204" pitchFamily="18" charset="0"/>
                          </a:rPr>
                        </m:ctrlPr>
                      </m:sSubPr>
                      <m:e>
                        <m:r>
                          <a:rPr lang="en-US" sz="2400">
                            <a:latin typeface="Cambria Math" panose="02040503050406030204" pitchFamily="18" charset="0"/>
                          </a:rPr>
                          <m:t>𝜋</m:t>
                        </m:r>
                      </m:e>
                      <m:sub>
                        <m:r>
                          <a:rPr lang="en-US" sz="2400">
                            <a:latin typeface="Cambria Math" panose="02040503050406030204" pitchFamily="18" charset="0"/>
                          </a:rPr>
                          <m:t>𝑘</m:t>
                        </m:r>
                      </m:sub>
                    </m:sSub>
                  </m:oMath>
                </a14:m>
                <a:r>
                  <a:rPr lang="en-US" sz="2400" dirty="0"/>
                  <a:t> is weight of each soft cluster</a:t>
                </a:r>
              </a:p>
              <a:p>
                <a:r>
                  <a:rPr lang="en-US" sz="2800" dirty="0"/>
                  <a:t>Latent variable </a:t>
                </a:r>
                <a14:m>
                  <m:oMath xmlns:m="http://schemas.openxmlformats.org/officeDocument/2006/math">
                    <m:sSub>
                      <m:sSubPr>
                        <m:ctrlPr>
                          <a:rPr lang="en-US" sz="2800" i="1">
                            <a:latin typeface="Cambria Math" panose="02040503050406030204" pitchFamily="18" charset="0"/>
                          </a:rPr>
                        </m:ctrlPr>
                      </m:sSubPr>
                      <m:e>
                        <m:r>
                          <a:rPr lang="en-US" sz="2800">
                            <a:latin typeface="Cambria Math" panose="02040503050406030204" pitchFamily="18" charset="0"/>
                          </a:rPr>
                          <m:t>𝜋</m:t>
                        </m:r>
                      </m:e>
                      <m:sub>
                        <m:r>
                          <a:rPr lang="en-US" sz="2800">
                            <a:latin typeface="Cambria Math" panose="02040503050406030204" pitchFamily="18" charset="0"/>
                          </a:rPr>
                          <m:t>𝑘</m:t>
                        </m:r>
                      </m:sub>
                    </m:sSub>
                  </m:oMath>
                </a14:m>
                <a:r>
                  <a:rPr lang="en-US" sz="2800" dirty="0"/>
                  <a:t>; unknown parameters </a:t>
                </a:r>
                <a14:m>
                  <m:oMath xmlns:m="http://schemas.openxmlformats.org/officeDocument/2006/math">
                    <m:sSub>
                      <m:sSubPr>
                        <m:ctrlPr>
                          <a:rPr lang="en-US" sz="2800" i="1">
                            <a:latin typeface="Cambria Math" panose="02040503050406030204" pitchFamily="18" charset="0"/>
                          </a:rPr>
                        </m:ctrlPr>
                      </m:sSubPr>
                      <m:e>
                        <m:r>
                          <a:rPr lang="en-US" sz="2800" dirty="0">
                            <a:latin typeface="Cambria Math" panose="02040503050406030204" pitchFamily="18" charset="0"/>
                          </a:rPr>
                          <m:t>𝝁</m:t>
                        </m:r>
                      </m:e>
                      <m:sub>
                        <m:r>
                          <a:rPr lang="en-US" sz="2800">
                            <a:latin typeface="Cambria Math" panose="02040503050406030204" pitchFamily="18" charset="0"/>
                          </a:rPr>
                          <m:t>𝑘</m:t>
                        </m:r>
                      </m:sub>
                    </m:sSub>
                    <m:r>
                      <a:rPr lang="en-US" sz="2800" dirty="0">
                        <a:latin typeface="Cambria Math" panose="02040503050406030204" pitchFamily="18" charset="0"/>
                      </a:rPr>
                      <m:t>,</m:t>
                    </m:r>
                    <m:sSub>
                      <m:sSubPr>
                        <m:ctrlPr>
                          <a:rPr lang="en-US" sz="2800" i="1">
                            <a:latin typeface="Cambria Math" panose="02040503050406030204" pitchFamily="18" charset="0"/>
                          </a:rPr>
                        </m:ctrlPr>
                      </m:sSubPr>
                      <m:e>
                        <m:r>
                          <a:rPr lang="el-GR" sz="2800" dirty="0">
                            <a:latin typeface="Cambria Math" panose="02040503050406030204" pitchFamily="18" charset="0"/>
                          </a:rPr>
                          <m:t>𝜮</m:t>
                        </m:r>
                      </m:e>
                      <m:sub>
                        <m:r>
                          <a:rPr lang="en-US" sz="2800">
                            <a:latin typeface="Cambria Math" panose="02040503050406030204" pitchFamily="18" charset="0"/>
                          </a:rPr>
                          <m:t>𝑘</m:t>
                        </m:r>
                      </m:sub>
                    </m:sSub>
                  </m:oMath>
                </a14:m>
                <a:endParaRPr lang="en-US" sz="2800" dirty="0"/>
              </a:p>
              <a:p>
                <a:pPr lvl="1"/>
                <a:r>
                  <a:rPr lang="en-US" sz="2400" dirty="0"/>
                  <a:t>How to obtain them?</a:t>
                </a:r>
              </a:p>
              <a:p>
                <a:endParaRPr lang="en-US" sz="2800" dirty="0"/>
              </a:p>
            </p:txBody>
          </p:sp>
        </mc:Choice>
        <mc:Fallback xmlns="">
          <p:sp>
            <p:nvSpPr>
              <p:cNvPr id="12" name="Content Placeholder 11">
                <a:extLst>
                  <a:ext uri="{FF2B5EF4-FFF2-40B4-BE49-F238E27FC236}">
                    <a16:creationId xmlns:a16="http://schemas.microsoft.com/office/drawing/2014/main" id="{3518FE39-637C-4C76-A717-057C687BC947}"/>
                  </a:ext>
                </a:extLst>
              </p:cNvPr>
              <p:cNvSpPr>
                <a:spLocks noGrp="1" noRot="1" noChangeAspect="1" noMove="1" noResize="1" noEditPoints="1" noAdjustHandles="1" noChangeArrowheads="1" noChangeShapeType="1" noTextEdit="1"/>
              </p:cNvSpPr>
              <p:nvPr>
                <p:ph idx="1"/>
              </p:nvPr>
            </p:nvSpPr>
            <p:spPr>
              <a:blipFill>
                <a:blip r:embed="rId3"/>
                <a:stretch>
                  <a:fillRect l="-1630" t="-2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BEA6516-0448-9941-99B2-6AAA73C609EF}"/>
              </a:ext>
            </a:extLst>
          </p:cNvPr>
          <p:cNvSpPr>
            <a:spLocks noGrp="1"/>
          </p:cNvSpPr>
          <p:nvPr>
            <p:ph type="sldNum" sz="quarter" idx="12"/>
          </p:nvPr>
        </p:nvSpPr>
        <p:spPr/>
        <p:txBody>
          <a:bodyPr/>
          <a:lstStyle/>
          <a:p>
            <a:fld id="{CCF77436-EC8C-4AA7-8F7E-35D67B363DD7}" type="slidenum">
              <a:rPr lang="en-US" smtClean="0"/>
              <a:pPr/>
              <a:t>96</a:t>
            </a:fld>
            <a:endParaRPr lang="en-US" dirty="0"/>
          </a:p>
        </p:txBody>
      </p:sp>
      <p:pic>
        <p:nvPicPr>
          <p:cNvPr id="7" name="Picture 6">
            <a:extLst>
              <a:ext uri="{FF2B5EF4-FFF2-40B4-BE49-F238E27FC236}">
                <a16:creationId xmlns:a16="http://schemas.microsoft.com/office/drawing/2014/main" id="{03DEA73C-26B6-944F-B482-8C0D5F4C98A8}"/>
              </a:ext>
            </a:extLst>
          </p:cNvPr>
          <p:cNvPicPr>
            <a:picLocks noChangeAspect="1"/>
          </p:cNvPicPr>
          <p:nvPr/>
        </p:nvPicPr>
        <p:blipFill>
          <a:blip r:embed="rId4"/>
          <a:stretch>
            <a:fillRect/>
          </a:stretch>
        </p:blipFill>
        <p:spPr>
          <a:xfrm>
            <a:off x="3328416" y="4093673"/>
            <a:ext cx="5395290" cy="2541825"/>
          </a:xfrm>
          <a:prstGeom prst="rect">
            <a:avLst/>
          </a:prstGeom>
        </p:spPr>
      </p:pic>
    </p:spTree>
    <p:extLst>
      <p:ext uri="{BB962C8B-B14F-4D97-AF65-F5344CB8AC3E}">
        <p14:creationId xmlns:p14="http://schemas.microsoft.com/office/powerpoint/2010/main" val="374592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4A6A0-4CF0-4C71-9052-8EE83C446FD5}"/>
              </a:ext>
            </a:extLst>
          </p:cNvPr>
          <p:cNvSpPr>
            <a:spLocks noGrp="1"/>
          </p:cNvSpPr>
          <p:nvPr>
            <p:ph type="title"/>
          </p:nvPr>
        </p:nvSpPr>
        <p:spPr/>
        <p:txBody>
          <a:bodyPr/>
          <a:lstStyle/>
          <a:p>
            <a:r>
              <a:rPr lang="en-US" dirty="0"/>
              <a:t>Comparison</a:t>
            </a:r>
          </a:p>
        </p:txBody>
      </p:sp>
      <p:sp>
        <p:nvSpPr>
          <p:cNvPr id="5" name="Text Placeholder 4">
            <a:extLst>
              <a:ext uri="{FF2B5EF4-FFF2-40B4-BE49-F238E27FC236}">
                <a16:creationId xmlns:a16="http://schemas.microsoft.com/office/drawing/2014/main" id="{B49049F2-4A19-4CE5-B457-882B64238152}"/>
              </a:ext>
            </a:extLst>
          </p:cNvPr>
          <p:cNvSpPr>
            <a:spLocks noGrp="1"/>
          </p:cNvSpPr>
          <p:nvPr>
            <p:ph type="body" idx="1"/>
          </p:nvPr>
        </p:nvSpPr>
        <p:spPr/>
        <p:txBody>
          <a:bodyPr/>
          <a:lstStyle/>
          <a:p>
            <a:r>
              <a:rPr lang="en-US" dirty="0"/>
              <a:t>K-Means</a:t>
            </a:r>
          </a:p>
        </p:txBody>
      </p:sp>
      <p:sp>
        <p:nvSpPr>
          <p:cNvPr id="6" name="Content Placeholder 5">
            <a:extLst>
              <a:ext uri="{FF2B5EF4-FFF2-40B4-BE49-F238E27FC236}">
                <a16:creationId xmlns:a16="http://schemas.microsoft.com/office/drawing/2014/main" id="{5058C7CE-D835-40E4-BC30-013B1C3BB9FE}"/>
              </a:ext>
            </a:extLst>
          </p:cNvPr>
          <p:cNvSpPr>
            <a:spLocks noGrp="1"/>
          </p:cNvSpPr>
          <p:nvPr>
            <p:ph sz="half" idx="2"/>
          </p:nvPr>
        </p:nvSpPr>
        <p:spPr/>
        <p:txBody>
          <a:bodyPr>
            <a:normAutofit/>
          </a:bodyPr>
          <a:lstStyle/>
          <a:p>
            <a:r>
              <a:rPr lang="en-US" dirty="0"/>
              <a:t>Step 1: </a:t>
            </a:r>
          </a:p>
          <a:p>
            <a:pPr lvl="1"/>
            <a:r>
              <a:rPr lang="en-US" dirty="0"/>
              <a:t>Assign each data item into the nearest centroid (calculate distance of each point from all centroids, assign the point to the centroid with the smallest distance (nearest centroid) .</a:t>
            </a:r>
          </a:p>
          <a:p>
            <a:r>
              <a:rPr lang="en-US" dirty="0"/>
              <a:t>Step 2: </a:t>
            </a:r>
          </a:p>
          <a:p>
            <a:pPr lvl="1"/>
            <a:r>
              <a:rPr lang="en-US" dirty="0"/>
              <a:t>Update centroids</a:t>
            </a:r>
          </a:p>
        </p:txBody>
      </p:sp>
      <p:sp>
        <p:nvSpPr>
          <p:cNvPr id="7" name="Text Placeholder 6">
            <a:extLst>
              <a:ext uri="{FF2B5EF4-FFF2-40B4-BE49-F238E27FC236}">
                <a16:creationId xmlns:a16="http://schemas.microsoft.com/office/drawing/2014/main" id="{FC5865C8-2141-475D-BB7D-C013A6C8A0F5}"/>
              </a:ext>
            </a:extLst>
          </p:cNvPr>
          <p:cNvSpPr>
            <a:spLocks noGrp="1"/>
          </p:cNvSpPr>
          <p:nvPr>
            <p:ph type="body" sz="quarter" idx="3"/>
          </p:nvPr>
        </p:nvSpPr>
        <p:spPr/>
        <p:txBody>
          <a:bodyPr/>
          <a:lstStyle/>
          <a:p>
            <a:r>
              <a:rPr lang="en-US" dirty="0"/>
              <a:t>EM</a:t>
            </a:r>
          </a:p>
        </p:txBody>
      </p:sp>
      <p:sp>
        <p:nvSpPr>
          <p:cNvPr id="8" name="Content Placeholder 7">
            <a:extLst>
              <a:ext uri="{FF2B5EF4-FFF2-40B4-BE49-F238E27FC236}">
                <a16:creationId xmlns:a16="http://schemas.microsoft.com/office/drawing/2014/main" id="{0E6DB5F2-EBDC-496C-B5E4-31B5754D491B}"/>
              </a:ext>
            </a:extLst>
          </p:cNvPr>
          <p:cNvSpPr>
            <a:spLocks noGrp="1"/>
          </p:cNvSpPr>
          <p:nvPr>
            <p:ph sz="quarter" idx="4"/>
          </p:nvPr>
        </p:nvSpPr>
        <p:spPr/>
        <p:txBody>
          <a:bodyPr>
            <a:normAutofit/>
          </a:bodyPr>
          <a:lstStyle/>
          <a:p>
            <a:r>
              <a:rPr lang="en-US" dirty="0"/>
              <a:t>E-step:</a:t>
            </a:r>
          </a:p>
          <a:p>
            <a:pPr lvl="1"/>
            <a:r>
              <a:rPr lang="en-US" dirty="0"/>
              <a:t>Assign each data item into each cluster with a probability.</a:t>
            </a:r>
          </a:p>
          <a:p>
            <a:r>
              <a:rPr lang="en-US" dirty="0"/>
              <a:t>M-step:</a:t>
            </a:r>
          </a:p>
          <a:p>
            <a:pPr lvl="1"/>
            <a:r>
              <a:rPr lang="en-US" dirty="0"/>
              <a:t>Update the mean and variance of each Gaussian source.</a:t>
            </a:r>
          </a:p>
        </p:txBody>
      </p:sp>
      <p:sp>
        <p:nvSpPr>
          <p:cNvPr id="4" name="Slide Number Placeholder 3">
            <a:extLst>
              <a:ext uri="{FF2B5EF4-FFF2-40B4-BE49-F238E27FC236}">
                <a16:creationId xmlns:a16="http://schemas.microsoft.com/office/drawing/2014/main" id="{1CB817DB-0658-45DE-BDC5-BB7B7DFB38DC}"/>
              </a:ext>
            </a:extLst>
          </p:cNvPr>
          <p:cNvSpPr>
            <a:spLocks noGrp="1"/>
          </p:cNvSpPr>
          <p:nvPr>
            <p:ph type="sldNum" sz="quarter" idx="12"/>
          </p:nvPr>
        </p:nvSpPr>
        <p:spPr/>
        <p:txBody>
          <a:bodyPr/>
          <a:lstStyle/>
          <a:p>
            <a:fld id="{CCF77436-EC8C-4AA7-8F7E-35D67B363DD7}" type="slidenum">
              <a:rPr lang="en-US" smtClean="0"/>
              <a:pPr/>
              <a:t>97</a:t>
            </a:fld>
            <a:endParaRPr lang="en-US" dirty="0"/>
          </a:p>
        </p:txBody>
      </p:sp>
    </p:spTree>
    <p:extLst>
      <p:ext uri="{BB962C8B-B14F-4D97-AF65-F5344CB8AC3E}">
        <p14:creationId xmlns:p14="http://schemas.microsoft.com/office/powerpoint/2010/main" val="52838805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DA99-90FD-4B78-926D-E28C3551B704}"/>
              </a:ext>
            </a:extLst>
          </p:cNvPr>
          <p:cNvSpPr>
            <a:spLocks noGrp="1"/>
          </p:cNvSpPr>
          <p:nvPr>
            <p:ph type="title"/>
          </p:nvPr>
        </p:nvSpPr>
        <p:spPr/>
        <p:txBody>
          <a:bodyPr/>
          <a:lstStyle/>
          <a:p>
            <a:r>
              <a:rPr lang="en-US" dirty="0"/>
              <a:t>Expectation Maximization (EM)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8F738E6-8EFB-4B81-965F-0FD4EA9C5CFB}"/>
                  </a:ext>
                </a:extLst>
              </p:cNvPr>
              <p:cNvSpPr>
                <a:spLocks noGrp="1"/>
              </p:cNvSpPr>
              <p:nvPr>
                <p:ph idx="1"/>
              </p:nvPr>
            </p:nvSpPr>
            <p:spPr/>
            <p:txBody>
              <a:bodyPr>
                <a:normAutofit/>
              </a:bodyPr>
              <a:lstStyle/>
              <a:p>
                <a:r>
                  <a:rPr lang="en-US" dirty="0"/>
                  <a:t>E-step: Obtain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𝑛</m:t>
                        </m:r>
                      </m:sub>
                    </m:sSub>
                  </m:oMath>
                </a14:m>
                <a:r>
                  <a:rPr lang="en-US" dirty="0"/>
                  <a:t> for data item </a:t>
                </a:r>
                <a14:m>
                  <m:oMath xmlns:m="http://schemas.openxmlformats.org/officeDocument/2006/math">
                    <m:sSub>
                      <m:sSubPr>
                        <m:ctrlPr>
                          <a:rPr lang="en-US" i="1">
                            <a:latin typeface="Cambria Math" panose="02040503050406030204" pitchFamily="18" charset="0"/>
                          </a:rPr>
                        </m:ctrlPr>
                      </m:sSubPr>
                      <m:e>
                        <m:r>
                          <a:rPr lang="en-US" dirty="0">
                            <a:latin typeface="Cambria Math" panose="02040503050406030204" pitchFamily="18" charset="0"/>
                          </a:rPr>
                          <m:t>𝒙</m:t>
                        </m:r>
                      </m:e>
                      <m:sub>
                        <m:r>
                          <a:rPr lang="en-US">
                            <a:latin typeface="Cambria Math" panose="02040503050406030204" pitchFamily="18" charset="0"/>
                          </a:rPr>
                          <m:t>𝑛</m:t>
                        </m:r>
                      </m:sub>
                    </m:sSub>
                  </m:oMath>
                </a14:m>
                <a:r>
                  <a:rPr lang="en-US" dirty="0"/>
                  <a:t> in soft cluster </a:t>
                </a:r>
                <a:r>
                  <a:rPr lang="en-US" i="1" dirty="0"/>
                  <a:t>k</a:t>
                </a:r>
                <a:r>
                  <a:rPr lang="en-US" dirty="0"/>
                  <a:t>.</a:t>
                </a:r>
              </a:p>
              <a:p>
                <a:pPr marL="350837" lvl="1" indent="0">
                  <a:buNone/>
                </a:pPr>
                <a14:m>
                  <m:oMathPara xmlns:m="http://schemas.openxmlformats.org/officeDocument/2006/math">
                    <m:oMathParaPr>
                      <m:jc m:val="left"/>
                    </m:oMathParaPr>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𝑛</m:t>
                          </m:r>
                        </m:sub>
                      </m:sSub>
                    </m:oMath>
                  </m:oMathPara>
                </a14:m>
                <a:endParaRPr lang="en-US" i="1" dirty="0">
                  <a:latin typeface="Cambria Math" panose="02040503050406030204" pitchFamily="18" charset="0"/>
                </a:endParaRPr>
              </a:p>
              <a:p>
                <a:pPr marL="350837" lvl="1" indent="0">
                  <a:buNone/>
                </a:pPr>
                <a14:m>
                  <m:oMath xmlns:m="http://schemas.openxmlformats.org/officeDocument/2006/math">
                    <m:r>
                      <a:rPr lang="en-US" smtClean="0">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k</m:t>
                        </m:r>
                      </m:e>
                      <m:e>
                        <m:sSub>
                          <m:sSubPr>
                            <m:ctrlPr>
                              <a:rPr lang="en-US" i="1">
                                <a:latin typeface="Cambria Math" panose="02040503050406030204" pitchFamily="18" charset="0"/>
                              </a:rPr>
                            </m:ctrlPr>
                          </m:sSubPr>
                          <m:e>
                            <m:r>
                              <a:rPr lang="en-US" dirty="0">
                                <a:latin typeface="Cambria Math" panose="02040503050406030204" pitchFamily="18" charset="0"/>
                              </a:rPr>
                              <m:t>𝒙</m:t>
                            </m:r>
                          </m:e>
                          <m:sub>
                            <m:r>
                              <a:rPr lang="en-US">
                                <a:latin typeface="Cambria Math" panose="02040503050406030204" pitchFamily="18" charset="0"/>
                              </a:rPr>
                              <m:t>𝑛</m:t>
                            </m:r>
                          </m:sub>
                        </m:sSub>
                      </m:e>
                    </m:d>
                  </m:oMath>
                </a14:m>
                <a:r>
                  <a:rPr lang="en-US" dirty="0"/>
                  <a:t> </a:t>
                </a:r>
              </a:p>
              <a:p>
                <a:pPr marL="350837" lvl="1" indent="0">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m:t>
                      </m:r>
                      <m:r>
                        <m:rPr>
                          <m:sty m:val="p"/>
                        </m:rPr>
                        <a:rPr lang="en-US">
                          <a:latin typeface="Cambria Math" panose="02040503050406030204" pitchFamily="18" charset="0"/>
                        </a:rPr>
                        <m:t>P</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dirty="0">
                                  <a:latin typeface="Cambria Math" panose="02040503050406030204" pitchFamily="18" charset="0"/>
                                </a:rPr>
                                <m:t>𝒙</m:t>
                              </m:r>
                            </m:e>
                            <m:sub>
                              <m:r>
                                <a:rPr lang="en-US">
                                  <a:latin typeface="Cambria Math" panose="02040503050406030204" pitchFamily="18" charset="0"/>
                                </a:rPr>
                                <m:t>𝑛</m:t>
                              </m:r>
                            </m:sub>
                          </m:sSub>
                        </m:e>
                        <m:e>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k</m:t>
                          </m:r>
                        </m:e>
                      </m:d>
                      <m:r>
                        <a:rPr lang="en-US">
                          <a:latin typeface="Cambria Math" panose="02040503050406030204" pitchFamily="18" charset="0"/>
                        </a:rPr>
                        <m:t> </m:t>
                      </m:r>
                      <m:r>
                        <m:rPr>
                          <m:sty m:val="p"/>
                        </m:rPr>
                        <a:rPr lang="en-US">
                          <a:latin typeface="Cambria Math" panose="02040503050406030204" pitchFamily="18" charset="0"/>
                        </a:rPr>
                        <m:t>P</m:t>
                      </m:r>
                      <m:d>
                        <m:dPr>
                          <m:ctrlPr>
                            <a:rPr lang="en-US" i="1">
                              <a:latin typeface="Cambria Math" panose="02040503050406030204" pitchFamily="18" charset="0"/>
                            </a:rPr>
                          </m:ctrlPr>
                        </m:dPr>
                        <m:e>
                          <m:r>
                            <m:rPr>
                              <m:sty m:val="p"/>
                            </m:rPr>
                            <a:rPr lang="en-US">
                              <a:latin typeface="Cambria Math" panose="02040503050406030204" pitchFamily="18" charset="0"/>
                            </a:rPr>
                            <m:t>C</m:t>
                          </m:r>
                          <m:r>
                            <a:rPr lang="en-US">
                              <a:latin typeface="Cambria Math" panose="02040503050406030204" pitchFamily="18" charset="0"/>
                            </a:rPr>
                            <m:t>=</m:t>
                          </m:r>
                          <m:r>
                            <m:rPr>
                              <m:sty m:val="p"/>
                            </m:rPr>
                            <a:rPr lang="en-US">
                              <a:latin typeface="Cambria Math" panose="02040503050406030204" pitchFamily="18" charset="0"/>
                            </a:rPr>
                            <m:t>k</m:t>
                          </m:r>
                        </m:e>
                      </m:d>
                    </m:oMath>
                  </m:oMathPara>
                </a14:m>
                <a:endParaRPr lang="en-US" i="1" dirty="0">
                  <a:latin typeface="Cambria Math" panose="02040503050406030204" pitchFamily="18" charset="0"/>
                </a:endParaRPr>
              </a:p>
              <a:p>
                <a:pPr marL="350837" lvl="1" indent="0">
                  <a:buNone/>
                </a:pPr>
                <a14:m>
                  <m:oMathPara xmlns:m="http://schemas.openxmlformats.org/officeDocument/2006/math">
                    <m:oMathParaPr>
                      <m:jc m:val="left"/>
                    </m:oMathParaPr>
                    <m:oMath xmlns:m="http://schemas.openxmlformats.org/officeDocument/2006/math">
                      <m:r>
                        <a:rPr lang="en-US">
                          <a:latin typeface="Cambria Math" panose="02040503050406030204" pitchFamily="18" charset="0"/>
                        </a:rPr>
                        <m:t>=</m:t>
                      </m:r>
                      <m:r>
                        <a:rPr lang="en-US">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dirty="0">
                                  <a:latin typeface="Cambria Math" panose="02040503050406030204" pitchFamily="18" charset="0"/>
                                </a:rPr>
                                <m:t>𝝁</m:t>
                              </m:r>
                            </m:e>
                            <m:sub>
                              <m:r>
                                <a:rPr lang="en-US">
                                  <a:latin typeface="Cambria Math" panose="02040503050406030204" pitchFamily="18" charset="0"/>
                                </a:rPr>
                                <m:t>𝑘</m:t>
                              </m:r>
                            </m:sub>
                          </m:sSub>
                          <m:r>
                            <a:rPr lang="en-US" dirty="0">
                              <a:latin typeface="Cambria Math" panose="02040503050406030204" pitchFamily="18" charset="0"/>
                            </a:rPr>
                            <m:t>,</m:t>
                          </m:r>
                          <m:sSub>
                            <m:sSubPr>
                              <m:ctrlPr>
                                <a:rPr lang="en-US" i="1">
                                  <a:latin typeface="Cambria Math" panose="02040503050406030204" pitchFamily="18" charset="0"/>
                                </a:rPr>
                              </m:ctrlPr>
                            </m:sSubPr>
                            <m:e>
                              <m:r>
                                <a:rPr lang="el-GR" dirty="0">
                                  <a:latin typeface="Cambria Math" panose="02040503050406030204" pitchFamily="18" charset="0"/>
                                </a:rPr>
                                <m:t>𝜮</m:t>
                              </m:r>
                            </m:e>
                            <m:sub>
                              <m:r>
                                <a:rPr lang="en-US">
                                  <a:latin typeface="Cambria Math" panose="02040503050406030204" pitchFamily="18" charset="0"/>
                                </a:rPr>
                                <m:t>𝑘</m:t>
                              </m:r>
                            </m:sub>
                          </m:sSub>
                        </m:e>
                      </m:d>
                      <m:d>
                        <m:dPr>
                          <m:ctrlPr>
                            <a:rPr lang="en-US" i="1" dirty="0">
                              <a:latin typeface="Cambria Math" panose="02040503050406030204" pitchFamily="18" charset="0"/>
                            </a:rPr>
                          </m:ctrlPr>
                        </m:dPr>
                        <m:e>
                          <m:sSub>
                            <m:sSubPr>
                              <m:ctrlPr>
                                <a:rPr lang="en-US" i="1">
                                  <a:latin typeface="Cambria Math" panose="02040503050406030204" pitchFamily="18" charset="0"/>
                                </a:rPr>
                              </m:ctrlPr>
                            </m:sSubPr>
                            <m:e>
                              <m:r>
                                <a:rPr lang="en-US" dirty="0">
                                  <a:latin typeface="Cambria Math" panose="02040503050406030204" pitchFamily="18" charset="0"/>
                                </a:rPr>
                                <m:t>𝒙</m:t>
                              </m:r>
                            </m:e>
                            <m:sub>
                              <m:r>
                                <a:rPr lang="en-US">
                                  <a:latin typeface="Cambria Math" panose="02040503050406030204" pitchFamily="18" charset="0"/>
                                </a:rPr>
                                <m:t>𝑛</m:t>
                              </m:r>
                            </m:sub>
                          </m:sSub>
                        </m:e>
                      </m:d>
                      <m:r>
                        <a:rPr lang="en-US" dirty="0">
                          <a:latin typeface="Cambria Math" panose="02040503050406030204" pitchFamily="18" charset="0"/>
                        </a:rPr>
                        <m:t> </m:t>
                      </m:r>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𝑘</m:t>
                          </m:r>
                        </m:sub>
                      </m:sSub>
                    </m:oMath>
                  </m:oMathPara>
                </a14:m>
                <a:endParaRPr lang="en-US" dirty="0"/>
              </a:p>
              <a:p>
                <a:r>
                  <a:rPr lang="en-US" dirty="0"/>
                  <a:t>M-step: Then we refit each soft cluster </a:t>
                </a:r>
                <a:r>
                  <a:rPr lang="en-US" i="1" dirty="0"/>
                  <a:t>k </a:t>
                </a:r>
                <a:r>
                  <a:rPr lang="en-US" dirty="0"/>
                  <a:t>to the entire data set with each data weighted by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𝑝</m:t>
                        </m:r>
                      </m:e>
                      <m:sub>
                        <m:r>
                          <a:rPr lang="en-US">
                            <a:latin typeface="Cambria Math" panose="02040503050406030204" pitchFamily="18" charset="0"/>
                          </a:rPr>
                          <m:t>𝑘</m:t>
                        </m:r>
                        <m:r>
                          <a:rPr lang="en-US">
                            <a:latin typeface="Cambria Math" panose="02040503050406030204" pitchFamily="18" charset="0"/>
                          </a:rPr>
                          <m:t>,</m:t>
                        </m:r>
                        <m:r>
                          <a:rPr lang="en-US">
                            <a:latin typeface="Cambria Math" panose="02040503050406030204" pitchFamily="18" charset="0"/>
                          </a:rPr>
                          <m:t>𝑛</m:t>
                        </m:r>
                      </m:sub>
                    </m:sSub>
                  </m:oMath>
                </a14:m>
                <a:r>
                  <a:rPr lang="en-US" dirty="0"/>
                  <a:t>.</a:t>
                </a:r>
              </a:p>
              <a:p>
                <a:pPr lvl="1"/>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𝜋</m:t>
                        </m:r>
                      </m:e>
                      <m:sub>
                        <m:r>
                          <a:rPr lang="en-US">
                            <a:latin typeface="Cambria Math" panose="02040503050406030204" pitchFamily="18" charset="0"/>
                          </a:rPr>
                          <m:t>𝑘</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dirty="0">
                            <a:latin typeface="Cambria Math" panose="02040503050406030204" pitchFamily="18" charset="0"/>
                          </a:rPr>
                          <m:t>𝝁</m:t>
                        </m:r>
                      </m:e>
                      <m:sub>
                        <m:r>
                          <a:rPr lang="en-US">
                            <a:latin typeface="Cambria Math" panose="02040503050406030204" pitchFamily="18" charset="0"/>
                          </a:rPr>
                          <m:t>𝑘</m:t>
                        </m:r>
                      </m:sub>
                    </m:sSub>
                    <m:r>
                      <a:rPr lang="en-US" b="0" i="0"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l-GR" dirty="0">
                            <a:latin typeface="Cambria Math" panose="02040503050406030204" pitchFamily="18" charset="0"/>
                          </a:rPr>
                          <m:t>𝜮</m:t>
                        </m:r>
                      </m:e>
                      <m:sub>
                        <m:r>
                          <a:rPr lang="en-US">
                            <a:latin typeface="Cambria Math" panose="02040503050406030204" pitchFamily="18" charset="0"/>
                          </a:rPr>
                          <m:t>𝑘</m:t>
                        </m:r>
                      </m:sub>
                    </m:sSub>
                  </m:oMath>
                </a14:m>
                <a:endParaRPr lang="en-US" dirty="0"/>
              </a:p>
            </p:txBody>
          </p:sp>
        </mc:Choice>
        <mc:Fallback xmlns="">
          <p:sp>
            <p:nvSpPr>
              <p:cNvPr id="3" name="Content Placeholder 2">
                <a:extLst>
                  <a:ext uri="{FF2B5EF4-FFF2-40B4-BE49-F238E27FC236}">
                    <a16:creationId xmlns:a16="http://schemas.microsoft.com/office/drawing/2014/main" id="{08F738E6-8EFB-4B81-965F-0FD4EA9C5CFB}"/>
                  </a:ext>
                </a:extLst>
              </p:cNvPr>
              <p:cNvSpPr>
                <a:spLocks noGrp="1" noRot="1" noChangeAspect="1" noMove="1" noResize="1" noEditPoints="1" noAdjustHandles="1" noChangeArrowheads="1" noChangeShapeType="1" noTextEdit="1"/>
              </p:cNvSpPr>
              <p:nvPr>
                <p:ph idx="1"/>
              </p:nvPr>
            </p:nvSpPr>
            <p:spPr>
              <a:blipFill>
                <a:blip r:embed="rId2"/>
                <a:stretch>
                  <a:fillRect l="-1503" t="-7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7CA45B9-016F-41D8-98AD-F47F80494663}"/>
              </a:ext>
            </a:extLst>
          </p:cNvPr>
          <p:cNvSpPr>
            <a:spLocks noGrp="1"/>
          </p:cNvSpPr>
          <p:nvPr>
            <p:ph type="sldNum" sz="quarter" idx="12"/>
          </p:nvPr>
        </p:nvSpPr>
        <p:spPr/>
        <p:txBody>
          <a:bodyPr/>
          <a:lstStyle/>
          <a:p>
            <a:fld id="{CCF77436-EC8C-4AA7-8F7E-35D67B363DD7}" type="slidenum">
              <a:rPr lang="en-US" smtClean="0"/>
              <a:pPr/>
              <a:t>98</a:t>
            </a:fld>
            <a:endParaRPr lang="en-US" dirty="0"/>
          </a:p>
        </p:txBody>
      </p:sp>
    </p:spTree>
    <p:extLst>
      <p:ext uri="{BB962C8B-B14F-4D97-AF65-F5344CB8AC3E}">
        <p14:creationId xmlns:p14="http://schemas.microsoft.com/office/powerpoint/2010/main" val="13212937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6B321-2E93-FE45-92B1-4BF4A5D84CDE}"/>
              </a:ext>
            </a:extLst>
          </p:cNvPr>
          <p:cNvSpPr>
            <a:spLocks noGrp="1"/>
          </p:cNvSpPr>
          <p:nvPr>
            <p:ph type="title"/>
          </p:nvPr>
        </p:nvSpPr>
        <p:spPr/>
        <p:txBody>
          <a:bodyPr>
            <a:normAutofit/>
          </a:bodyPr>
          <a:lstStyle/>
          <a:p>
            <a:r>
              <a:rPr lang="en-US" dirty="0"/>
              <a:t>EM Algorithm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1EB8F7-22DF-DB4E-B02E-1798256E27E4}"/>
                  </a:ext>
                </a:extLst>
              </p:cNvPr>
              <p:cNvSpPr>
                <a:spLocks noGrp="1"/>
              </p:cNvSpPr>
              <p:nvPr>
                <p:ph idx="1"/>
              </p:nvPr>
            </p:nvSpPr>
            <p:spPr>
              <a:xfrm>
                <a:off x="609600" y="1063753"/>
                <a:ext cx="10972800" cy="5489450"/>
              </a:xfrm>
            </p:spPr>
            <p:txBody>
              <a:bodyPr>
                <a:noAutofit/>
              </a:bodyPr>
              <a:lstStyle/>
              <a:p>
                <a:pPr marL="11113" indent="0">
                  <a:buNone/>
                </a:pPr>
                <a:r>
                  <a:rPr lang="en-US" sz="2800" dirty="0"/>
                  <a:t>Initialization: random values of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rPr>
                          <m:t>𝝁</m:t>
                        </m:r>
                      </m:e>
                      <m:sub>
                        <m:r>
                          <a:rPr lang="en-US" sz="2800" i="1">
                            <a:latin typeface="Cambria Math" panose="02040503050406030204" pitchFamily="18" charset="0"/>
                            <a:ea typeface="Cambria Math" panose="02040503050406030204" pitchFamily="18" charset="0"/>
                          </a:rPr>
                          <m:t>𝑘</m:t>
                        </m:r>
                      </m:sub>
                    </m:sSub>
                    <m:r>
                      <a:rPr lang="en-US" sz="2800" i="1" dirty="0">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l-GR" sz="2800" b="1" i="1" dirty="0">
                            <a:latin typeface="Cambria Math" panose="02040503050406030204" pitchFamily="18" charset="0"/>
                            <a:ea typeface="Cambria Math" panose="02040503050406030204" pitchFamily="18" charset="0"/>
                          </a:rPr>
                          <m:t>𝜮</m:t>
                        </m:r>
                      </m:e>
                      <m:sub>
                        <m:r>
                          <a:rPr lang="en-US" sz="2800" i="1">
                            <a:latin typeface="Cambria Math" panose="02040503050406030204" pitchFamily="18" charset="0"/>
                            <a:ea typeface="Cambria Math" panose="02040503050406030204" pitchFamily="18" charset="0"/>
                          </a:rPr>
                          <m:t>𝑘</m:t>
                        </m:r>
                      </m:sub>
                    </m:sSub>
                  </m:oMath>
                </a14:m>
                <a:r>
                  <a:rPr lang="en-US" sz="2800" dirty="0"/>
                  <a:t> </a:t>
                </a:r>
              </a:p>
              <a:p>
                <a:pPr marL="11113" indent="0">
                  <a:buNone/>
                </a:pPr>
                <a:r>
                  <a:rPr lang="en-US" sz="2800" dirty="0"/>
                  <a:t>Iterations: E-step -&gt; M-step -&gt; E-step-&gt; M-step -&gt; … </a:t>
                </a:r>
              </a:p>
              <a:p>
                <a:pPr marL="11113" indent="0">
                  <a:buNone/>
                </a:pPr>
                <a:r>
                  <a:rPr lang="en-US" sz="2800" dirty="0"/>
                  <a:t>E-step:</a:t>
                </a: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𝑘</m:t>
                        </m:r>
                      </m:sub>
                    </m:sSub>
                  </m:oMath>
                </a14:m>
                <a:r>
                  <a:rPr lang="en-US" sz="2800" dirty="0"/>
                  <a:t> </a:t>
                </a:r>
                <a14:m>
                  <m:oMath xmlns:m="http://schemas.openxmlformats.org/officeDocument/2006/math">
                    <m:r>
                      <a:rPr lang="en-US" sz="2800" i="1">
                        <a:latin typeface="Cambria Math" panose="02040503050406030204" pitchFamily="18" charset="0"/>
                      </a:rPr>
                      <m:t>𝑁</m:t>
                    </m:r>
                    <m:d>
                      <m:dPr>
                        <m:ctrlPr>
                          <a:rPr lang="en-US" sz="2800" i="1">
                            <a:latin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rPr>
                              <m:t>𝝁</m:t>
                            </m:r>
                          </m:e>
                          <m:sub>
                            <m:r>
                              <a:rPr lang="en-US" sz="2800" i="1">
                                <a:latin typeface="Cambria Math" panose="02040503050406030204" pitchFamily="18" charset="0"/>
                                <a:ea typeface="Cambria Math" panose="02040503050406030204" pitchFamily="18" charset="0"/>
                              </a:rPr>
                              <m:t>𝑘</m:t>
                            </m:r>
                          </m:sub>
                        </m:sSub>
                        <m:r>
                          <a:rPr lang="en-US" sz="2800" i="1" dirty="0">
                            <a:latin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l-GR" sz="2800" b="1" i="1" dirty="0">
                                <a:latin typeface="Cambria Math" panose="02040503050406030204" pitchFamily="18" charset="0"/>
                                <a:ea typeface="Cambria Math" panose="02040503050406030204" pitchFamily="18" charset="0"/>
                              </a:rPr>
                              <m:t>𝜮</m:t>
                            </m:r>
                          </m:e>
                          <m:sub>
                            <m:r>
                              <a:rPr lang="en-US" sz="2800" i="1">
                                <a:latin typeface="Cambria Math" panose="02040503050406030204" pitchFamily="18" charset="0"/>
                                <a:ea typeface="Cambria Math" panose="02040503050406030204" pitchFamily="18" charset="0"/>
                              </a:rPr>
                              <m:t>𝑘</m:t>
                            </m:r>
                          </m:sub>
                        </m:sSub>
                      </m:e>
                    </m:d>
                    <m:d>
                      <m:dPr>
                        <m:ctrlPr>
                          <a:rPr lang="en-US" sz="2800" b="1" i="1" dirty="0">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ea typeface="Cambria Math" panose="02040503050406030204" pitchFamily="18" charset="0"/>
                              </a:rPr>
                              <m:t>𝒙</m:t>
                            </m:r>
                          </m:e>
                          <m:sub>
                            <m:r>
                              <a:rPr lang="en-US" sz="2800" i="1">
                                <a:latin typeface="Cambria Math" panose="02040503050406030204" pitchFamily="18" charset="0"/>
                                <a:ea typeface="Cambria Math" panose="02040503050406030204" pitchFamily="18" charset="0"/>
                              </a:rPr>
                              <m:t>𝑛</m:t>
                            </m:r>
                          </m:sub>
                        </m:sSub>
                      </m:e>
                    </m:d>
                  </m:oMath>
                </a14:m>
                <a:r>
                  <a:rPr lang="en-US" sz="2800" b="1" dirty="0"/>
                  <a:t> </a:t>
                </a:r>
                <a:endParaRPr lang="en-US" sz="2800" dirty="0"/>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num>
                      <m:den>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𝑘</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e>
                        </m:nary>
                      </m:den>
                    </m:f>
                  </m:oMath>
                </a14:m>
                <a:endParaRPr lang="en-US" sz="2800" b="1" dirty="0"/>
              </a:p>
              <a:p>
                <a:pPr marL="11113" indent="0">
                  <a:buNone/>
                </a:pPr>
                <a:r>
                  <a:rPr lang="en-US" sz="2800" dirty="0"/>
                  <a:t>M-step:</a:t>
                </a:r>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𝜋</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𝑛</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e>
                        </m:nary>
                      </m:num>
                      <m:den>
                        <m:r>
                          <a:rPr lang="en-US" sz="2800" i="1">
                            <a:latin typeface="Cambria Math" panose="02040503050406030204" pitchFamily="18" charset="0"/>
                            <a:ea typeface="Cambria Math" panose="02040503050406030204" pitchFamily="18" charset="0"/>
                          </a:rPr>
                          <m:t>𝑁</m:t>
                        </m:r>
                      </m:den>
                    </m:f>
                  </m:oMath>
                </a14:m>
                <a:endParaRPr lang="en-US" sz="2800" dirty="0"/>
              </a:p>
              <a:p>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rPr>
                          <m:t>𝝁</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𝑛</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ea typeface="Cambria Math" panose="02040503050406030204" pitchFamily="18" charset="0"/>
                                  </a:rPr>
                                  <m:t>𝒙</m:t>
                                </m:r>
                              </m:e>
                              <m:sub>
                                <m:r>
                                  <a:rPr lang="en-US" sz="2800" i="1">
                                    <a:latin typeface="Cambria Math" panose="02040503050406030204" pitchFamily="18" charset="0"/>
                                    <a:ea typeface="Cambria Math" panose="02040503050406030204" pitchFamily="18" charset="0"/>
                                  </a:rPr>
                                  <m:t>𝑛</m:t>
                                </m:r>
                              </m:sub>
                            </m:sSub>
                          </m:e>
                        </m:nary>
                      </m:num>
                      <m:den>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𝑛</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e>
                        </m:nary>
                      </m:den>
                    </m:f>
                  </m:oMath>
                </a14:m>
                <a:r>
                  <a:rPr lang="en-US" sz="2800" dirty="0"/>
                  <a:t>, </a:t>
                </a:r>
                <a14:m>
                  <m:oMath xmlns:m="http://schemas.openxmlformats.org/officeDocument/2006/math">
                    <m:sSub>
                      <m:sSubPr>
                        <m:ctrlPr>
                          <a:rPr lang="en-US" sz="2800" i="1">
                            <a:latin typeface="Cambria Math" panose="02040503050406030204" pitchFamily="18" charset="0"/>
                            <a:ea typeface="Cambria Math" panose="02040503050406030204" pitchFamily="18" charset="0"/>
                          </a:rPr>
                        </m:ctrlPr>
                      </m:sSubPr>
                      <m:e>
                        <m:r>
                          <a:rPr lang="el-GR" sz="2800" b="1" i="1" dirty="0">
                            <a:latin typeface="Cambria Math" panose="02040503050406030204" pitchFamily="18" charset="0"/>
                            <a:ea typeface="Cambria Math" panose="02040503050406030204" pitchFamily="18" charset="0"/>
                          </a:rPr>
                          <m:t>𝜮</m:t>
                        </m:r>
                      </m:e>
                      <m:sub>
                        <m:r>
                          <a:rPr lang="en-US" sz="2800" i="1">
                            <a:latin typeface="Cambria Math" panose="02040503050406030204" pitchFamily="18" charset="0"/>
                            <a:ea typeface="Cambria Math" panose="02040503050406030204" pitchFamily="18" charset="0"/>
                          </a:rPr>
                          <m:t>𝑘</m:t>
                        </m:r>
                      </m:sub>
                    </m:sSub>
                    <m:r>
                      <a:rPr lang="en-US" sz="2800" i="1">
                        <a:latin typeface="Cambria Math" panose="02040503050406030204" pitchFamily="18" charset="0"/>
                        <a:ea typeface="Cambria Math" panose="02040503050406030204" pitchFamily="18" charset="0"/>
                      </a:rPr>
                      <m:t>=</m:t>
                    </m:r>
                    <m:f>
                      <m:fPr>
                        <m:ctrlPr>
                          <a:rPr lang="en-US" sz="2800" i="1">
                            <a:latin typeface="Cambria Math" panose="02040503050406030204" pitchFamily="18" charset="0"/>
                            <a:ea typeface="Cambria Math" panose="02040503050406030204" pitchFamily="18" charset="0"/>
                          </a:rPr>
                        </m:ctrlPr>
                      </m:fPr>
                      <m:num>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𝑛</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sSup>
                              <m:sSupPr>
                                <m:ctrlPr>
                                  <a:rPr lang="en-US" sz="2800" i="1" dirty="0">
                                    <a:latin typeface="Cambria Math" panose="02040503050406030204" pitchFamily="18" charset="0"/>
                                    <a:ea typeface="Cambria Math" panose="02040503050406030204" pitchFamily="18" charset="0"/>
                                  </a:rPr>
                                </m:ctrlPr>
                              </m:sSupPr>
                              <m:e>
                                <m:d>
                                  <m:dPr>
                                    <m:ctrlPr>
                                      <a:rPr lang="en-US" sz="2800" b="1" i="1" dirty="0">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ea typeface="Cambria Math" panose="02040503050406030204" pitchFamily="18" charset="0"/>
                                          </a:rPr>
                                          <m:t>𝒙</m:t>
                                        </m:r>
                                      </m:e>
                                      <m:sub>
                                        <m:r>
                                          <a:rPr lang="en-US" sz="2800" i="1">
                                            <a:latin typeface="Cambria Math" panose="02040503050406030204" pitchFamily="18" charset="0"/>
                                            <a:ea typeface="Cambria Math" panose="02040503050406030204" pitchFamily="18" charset="0"/>
                                          </a:rPr>
                                          <m:t>𝑛</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rPr>
                                          <m:t>𝝁</m:t>
                                        </m:r>
                                      </m:e>
                                      <m:sub>
                                        <m:r>
                                          <a:rPr lang="en-US" sz="2800" i="1">
                                            <a:latin typeface="Cambria Math" panose="02040503050406030204" pitchFamily="18" charset="0"/>
                                            <a:ea typeface="Cambria Math" panose="02040503050406030204" pitchFamily="18" charset="0"/>
                                          </a:rPr>
                                          <m:t>𝑘</m:t>
                                        </m:r>
                                      </m:sub>
                                    </m:sSub>
                                  </m:e>
                                </m:d>
                              </m:e>
                              <m:sup>
                                <m:r>
                                  <a:rPr lang="en-US" sz="2800" i="1" dirty="0">
                                    <a:latin typeface="Cambria Math" panose="02040503050406030204" pitchFamily="18" charset="0"/>
                                    <a:ea typeface="Cambria Math" panose="02040503050406030204" pitchFamily="18" charset="0"/>
                                  </a:rPr>
                                  <m:t>𝑇</m:t>
                                </m:r>
                              </m:sup>
                            </m:sSup>
                            <m:d>
                              <m:dPr>
                                <m:ctrlPr>
                                  <a:rPr lang="en-US" sz="2800" i="1" dirty="0">
                                    <a:latin typeface="Cambria Math" panose="02040503050406030204" pitchFamily="18" charset="0"/>
                                    <a:ea typeface="Cambria Math" panose="02040503050406030204" pitchFamily="18" charset="0"/>
                                  </a:rPr>
                                </m:ctrlPr>
                              </m:dPr>
                              <m:e>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ea typeface="Cambria Math" panose="02040503050406030204" pitchFamily="18" charset="0"/>
                                      </a:rPr>
                                      <m:t>𝒙</m:t>
                                    </m:r>
                                  </m:e>
                                  <m:sub>
                                    <m:r>
                                      <a:rPr lang="en-US" sz="2800" i="1">
                                        <a:latin typeface="Cambria Math" panose="02040503050406030204" pitchFamily="18" charset="0"/>
                                        <a:ea typeface="Cambria Math" panose="02040503050406030204" pitchFamily="18" charset="0"/>
                                      </a:rPr>
                                      <m:t>𝑛</m:t>
                                    </m:r>
                                  </m:sub>
                                </m:sSub>
                                <m:r>
                                  <a:rPr lang="en-US" sz="2800" i="1">
                                    <a:latin typeface="Cambria Math" panose="02040503050406030204" pitchFamily="18" charset="0"/>
                                    <a:ea typeface="Cambria Math" panose="02040503050406030204" pitchFamily="18" charset="0"/>
                                  </a:rPr>
                                  <m:t>−</m:t>
                                </m:r>
                                <m:sSub>
                                  <m:sSubPr>
                                    <m:ctrlPr>
                                      <a:rPr lang="en-US" sz="2800" i="1">
                                        <a:latin typeface="Cambria Math" panose="02040503050406030204" pitchFamily="18" charset="0"/>
                                        <a:ea typeface="Cambria Math" panose="02040503050406030204" pitchFamily="18" charset="0"/>
                                      </a:rPr>
                                    </m:ctrlPr>
                                  </m:sSubPr>
                                  <m:e>
                                    <m:r>
                                      <a:rPr lang="en-US" sz="2800" b="1" i="1" dirty="0">
                                        <a:latin typeface="Cambria Math" panose="02040503050406030204" pitchFamily="18" charset="0"/>
                                      </a:rPr>
                                      <m:t>𝝁</m:t>
                                    </m:r>
                                  </m:e>
                                  <m:sub>
                                    <m:r>
                                      <a:rPr lang="en-US" sz="2800" i="1">
                                        <a:latin typeface="Cambria Math" panose="02040503050406030204" pitchFamily="18" charset="0"/>
                                        <a:ea typeface="Cambria Math" panose="02040503050406030204" pitchFamily="18" charset="0"/>
                                      </a:rPr>
                                      <m:t>𝑘</m:t>
                                    </m:r>
                                  </m:sub>
                                </m:sSub>
                              </m:e>
                            </m:d>
                          </m:e>
                        </m:nary>
                      </m:num>
                      <m:den>
                        <m:nary>
                          <m:naryPr>
                            <m:chr m:val="∑"/>
                            <m:limLoc m:val="subSup"/>
                            <m:supHide m:val="on"/>
                            <m:ctrlPr>
                              <a:rPr lang="en-US" sz="2800" i="1">
                                <a:latin typeface="Cambria Math" panose="02040503050406030204" pitchFamily="18" charset="0"/>
                                <a:ea typeface="Cambria Math" panose="02040503050406030204" pitchFamily="18" charset="0"/>
                              </a:rPr>
                            </m:ctrlPr>
                          </m:naryPr>
                          <m:sub>
                            <m:r>
                              <m:rPr>
                                <m:brk m:alnAt="9"/>
                              </m:rPr>
                              <a:rPr lang="en-US" sz="2800" i="1">
                                <a:latin typeface="Cambria Math" panose="02040503050406030204" pitchFamily="18" charset="0"/>
                                <a:ea typeface="Cambria Math" panose="02040503050406030204" pitchFamily="18" charset="0"/>
                              </a:rPr>
                              <m:t>𝑛</m:t>
                            </m:r>
                          </m:sub>
                          <m:sup/>
                          <m:e>
                            <m:sSub>
                              <m:sSubPr>
                                <m:ctrlPr>
                                  <a:rPr lang="en-US" sz="2800" i="1">
                                    <a:latin typeface="Cambria Math" panose="02040503050406030204" pitchFamily="18" charset="0"/>
                                    <a:ea typeface="Cambria Math" panose="02040503050406030204" pitchFamily="18" charset="0"/>
                                  </a:rPr>
                                </m:ctrlPr>
                              </m:sSubPr>
                              <m:e>
                                <m:r>
                                  <a:rPr lang="en-US" sz="2800" i="1">
                                    <a:latin typeface="Cambria Math" panose="02040503050406030204" pitchFamily="18" charset="0"/>
                                    <a:ea typeface="Cambria Math" panose="02040503050406030204" pitchFamily="18" charset="0"/>
                                  </a:rPr>
                                  <m:t>𝑝</m:t>
                                </m:r>
                              </m:e>
                              <m:sub>
                                <m:r>
                                  <a:rPr lang="en-US" sz="2800" i="1">
                                    <a:latin typeface="Cambria Math" panose="02040503050406030204" pitchFamily="18" charset="0"/>
                                    <a:ea typeface="Cambria Math" panose="02040503050406030204" pitchFamily="18" charset="0"/>
                                  </a:rPr>
                                  <m:t>𝑘</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Sub>
                          </m:e>
                        </m:nary>
                      </m:den>
                    </m:f>
                  </m:oMath>
                </a14:m>
                <a:endParaRPr lang="en-US" sz="2800" dirty="0"/>
              </a:p>
            </p:txBody>
          </p:sp>
        </mc:Choice>
        <mc:Fallback xmlns="">
          <p:sp>
            <p:nvSpPr>
              <p:cNvPr id="3" name="Content Placeholder 2">
                <a:extLst>
                  <a:ext uri="{FF2B5EF4-FFF2-40B4-BE49-F238E27FC236}">
                    <a16:creationId xmlns:a16="http://schemas.microsoft.com/office/drawing/2014/main" id="{5C1EB8F7-22DF-DB4E-B02E-1798256E27E4}"/>
                  </a:ext>
                </a:extLst>
              </p:cNvPr>
              <p:cNvSpPr>
                <a:spLocks noGrp="1" noRot="1" noChangeAspect="1" noMove="1" noResize="1" noEditPoints="1" noAdjustHandles="1" noChangeArrowheads="1" noChangeShapeType="1" noTextEdit="1"/>
              </p:cNvSpPr>
              <p:nvPr>
                <p:ph idx="1"/>
              </p:nvPr>
            </p:nvSpPr>
            <p:spPr>
              <a:xfrm>
                <a:off x="609600" y="1063753"/>
                <a:ext cx="10972800" cy="5489450"/>
              </a:xfrm>
              <a:blipFill>
                <a:blip r:embed="rId3"/>
                <a:stretch>
                  <a:fillRect l="-1387" t="-463" b="-1203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10AFC4E-2430-2E45-9B90-E1C70F4A3230}"/>
              </a:ext>
            </a:extLst>
          </p:cNvPr>
          <p:cNvSpPr>
            <a:spLocks noGrp="1"/>
          </p:cNvSpPr>
          <p:nvPr>
            <p:ph type="sldNum" sz="quarter" idx="12"/>
          </p:nvPr>
        </p:nvSpPr>
        <p:spPr/>
        <p:txBody>
          <a:bodyPr/>
          <a:lstStyle/>
          <a:p>
            <a:pPr>
              <a:defRPr/>
            </a:pPr>
            <a:fld id="{CCF77436-EC8C-4AA7-8F7E-35D67B363DD7}" type="slidenum">
              <a:rPr lang="en-US" smtClean="0"/>
              <a:pPr>
                <a:defRPr/>
              </a:pPr>
              <a:t>99</a:t>
            </a:fld>
            <a:endParaRPr lang="en-US" dirty="0"/>
          </a:p>
        </p:txBody>
      </p:sp>
      <p:sp>
        <p:nvSpPr>
          <p:cNvPr id="6" name="TextBox 5">
            <a:extLst>
              <a:ext uri="{FF2B5EF4-FFF2-40B4-BE49-F238E27FC236}">
                <a16:creationId xmlns:a16="http://schemas.microsoft.com/office/drawing/2014/main" id="{DCE73295-82AF-934A-81EB-7C7B13F2EA5A}"/>
              </a:ext>
            </a:extLst>
          </p:cNvPr>
          <p:cNvSpPr txBox="1"/>
          <p:nvPr/>
        </p:nvSpPr>
        <p:spPr>
          <a:xfrm>
            <a:off x="6230035" y="5050274"/>
            <a:ext cx="2624405" cy="369332"/>
          </a:xfrm>
          <a:prstGeom prst="rect">
            <a:avLst/>
          </a:prstGeom>
          <a:noFill/>
        </p:spPr>
        <p:txBody>
          <a:bodyPr wrap="square">
            <a:spAutoFit/>
          </a:bodyPr>
          <a:lstStyle/>
          <a:p>
            <a:r>
              <a:rPr lang="en-US" sz="1800" i="1" dirty="0">
                <a:latin typeface="Candara" panose="020E0502030303020204" pitchFamily="34" charset="0"/>
              </a:rPr>
              <a:t>T</a:t>
            </a:r>
            <a:r>
              <a:rPr lang="en-US" sz="1800" dirty="0">
                <a:latin typeface="Candara" panose="020E0502030303020204" pitchFamily="34" charset="0"/>
              </a:rPr>
              <a:t> is the matrix transpose</a:t>
            </a:r>
            <a:endParaRPr lang="en-US" dirty="0">
              <a:latin typeface="Candara" panose="020E0502030303020204" pitchFamily="34" charset="0"/>
            </a:endParaRPr>
          </a:p>
        </p:txBody>
      </p:sp>
    </p:spTree>
    <p:extLst>
      <p:ext uri="{BB962C8B-B14F-4D97-AF65-F5344CB8AC3E}">
        <p14:creationId xmlns:p14="http://schemas.microsoft.com/office/powerpoint/2010/main" val="21406720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bodyPr vert="horz" lIns="91440" tIns="0" rIns="45720" bIns="0" rtlCol="0" anchor="t">
        <a:normAutofit/>
        <a:scene3d>
          <a:camera prst="orthographicFront"/>
          <a:lightRig rig="threePt" dir="t">
            <a:rot lat="0" lon="0" rev="4800000"/>
          </a:lightRig>
        </a:scene3d>
        <a:sp3d prstMaterial="matte">
          <a:bevelT w="50800" h="10160"/>
        </a:sp3d>
      </a:bodyPr>
      <a:lstStyle>
        <a:defPPr algn="ctr">
          <a:defRPr sz="3200" dirty="0" smtClean="0"/>
        </a:defPPr>
      </a:lstStyle>
    </a:txDef>
  </a:objectDefaults>
  <a:extraClrSchemeLst/>
  <a:extLst>
    <a:ext uri="{05A4C25C-085E-4340-85A3-A5531E510DB2}">
      <thm15:themeFamily xmlns:thm15="http://schemas.microsoft.com/office/thememl/2012/main" name="course-2019-09" id="{B316ACE2-95DC-AC4D-9B1C-A91C775734BE}" vid="{64A54FAB-7894-1E4A-B404-E7ABACBA122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course-2019-09</Template>
  <TotalTime>12341</TotalTime>
  <Words>6293</Words>
  <Application>Microsoft Office PowerPoint</Application>
  <PresentationFormat>Widescreen</PresentationFormat>
  <Paragraphs>1005</Paragraphs>
  <Slides>104</Slides>
  <Notes>48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104</vt:i4>
      </vt:variant>
    </vt:vector>
  </HeadingPairs>
  <TitlesOfParts>
    <vt:vector size="114" baseType="lpstr">
      <vt:lpstr>Arial</vt:lpstr>
      <vt:lpstr>Calibri</vt:lpstr>
      <vt:lpstr>Cambria Math</vt:lpstr>
      <vt:lpstr>Candara</vt:lpstr>
      <vt:lpstr>Comic Sans MS</vt:lpstr>
      <vt:lpstr>Helvetica</vt:lpstr>
      <vt:lpstr>Times New Roman</vt:lpstr>
      <vt:lpstr>Wingdings</vt:lpstr>
      <vt:lpstr>Wingdings 2</vt:lpstr>
      <vt:lpstr>Module</vt:lpstr>
      <vt:lpstr>Supervised/Unsupervised Learning (Chapters 18&amp;20)</vt:lpstr>
      <vt:lpstr>Outline</vt:lpstr>
      <vt:lpstr>Review: Goal of Machine Learning</vt:lpstr>
      <vt:lpstr>Statistical Learning</vt:lpstr>
      <vt:lpstr>Example</vt:lpstr>
      <vt:lpstr>Example</vt:lpstr>
      <vt:lpstr>Statistical Learning Methods</vt:lpstr>
      <vt:lpstr>Comparison</vt:lpstr>
      <vt:lpstr>Parameter Learning</vt:lpstr>
      <vt:lpstr>MLE Parameter Learning:  Bernoulli Distribution in Coin Flipping</vt:lpstr>
      <vt:lpstr>MLE Parameter Learning: Categorical  (or Generalized Bernoulli) Distribution</vt:lpstr>
      <vt:lpstr>Learning Markov Chain</vt:lpstr>
      <vt:lpstr>Quiz</vt:lpstr>
      <vt:lpstr>Solution</vt:lpstr>
      <vt:lpstr>Learning Markov Chain</vt:lpstr>
      <vt:lpstr>Laplace Smoothing with k</vt:lpstr>
      <vt:lpstr>Laplace Smoothing with k=1</vt:lpstr>
      <vt:lpstr>Outline</vt:lpstr>
      <vt:lpstr>Supervised Learning (use of labels and assist AI agent from human input; unsupervised provides no labels)</vt:lpstr>
      <vt:lpstr>Quiz</vt:lpstr>
      <vt:lpstr>Error vs Complexity</vt:lpstr>
      <vt:lpstr>Supervised Learning</vt:lpstr>
      <vt:lpstr>Outline</vt:lpstr>
      <vt:lpstr>Example: Spam Detection</vt:lpstr>
      <vt:lpstr>Bag of Words</vt:lpstr>
      <vt:lpstr>Quiz</vt:lpstr>
      <vt:lpstr>Inference</vt:lpstr>
      <vt:lpstr>Quiz</vt:lpstr>
      <vt:lpstr>Example</vt:lpstr>
      <vt:lpstr>Example</vt:lpstr>
      <vt:lpstr>Quiz</vt:lpstr>
      <vt:lpstr>Laplace Smoothing with k=1</vt:lpstr>
      <vt:lpstr>Laplace Smoothing with k=1</vt:lpstr>
      <vt:lpstr>Laplace Smoothing with k=1</vt:lpstr>
      <vt:lpstr>Limitation of NBN</vt:lpstr>
      <vt:lpstr>Advanced Spam Filter</vt:lpstr>
      <vt:lpstr>Overfitting Prevention</vt:lpstr>
      <vt:lpstr>Outline</vt:lpstr>
      <vt:lpstr>Example</vt:lpstr>
      <vt:lpstr>Example</vt:lpstr>
      <vt:lpstr>Example: Wait for Table at Restaurant</vt:lpstr>
      <vt:lpstr>Training Set</vt:lpstr>
      <vt:lpstr>A Decision Tree</vt:lpstr>
      <vt:lpstr>Decision Trees</vt:lpstr>
      <vt:lpstr>Decision Tree Learning</vt:lpstr>
      <vt:lpstr>Choosing an Attribute</vt:lpstr>
      <vt:lpstr>Information</vt:lpstr>
      <vt:lpstr>Example of Information Gain (heuristic approach)</vt:lpstr>
      <vt:lpstr>Smaller Decision Tree</vt:lpstr>
      <vt:lpstr>Overfitting Prevention: Random Forest</vt:lpstr>
      <vt:lpstr>Outline</vt:lpstr>
      <vt:lpstr>Regression</vt:lpstr>
      <vt:lpstr>Quiz</vt:lpstr>
      <vt:lpstr>Linear Regression</vt:lpstr>
      <vt:lpstr>Example</vt:lpstr>
      <vt:lpstr>Quiz</vt:lpstr>
      <vt:lpstr>Multivariate Linear Regression</vt:lpstr>
      <vt:lpstr>Overfitting Prevention</vt:lpstr>
      <vt:lpstr>Outline</vt:lpstr>
      <vt:lpstr>Logistic Regression</vt:lpstr>
      <vt:lpstr>Logistic Regression</vt:lpstr>
      <vt:lpstr>Gradient Descent</vt:lpstr>
      <vt:lpstr>Logistic Regression</vt:lpstr>
      <vt:lpstr>Overfitting Prevention</vt:lpstr>
      <vt:lpstr>Supervised Learning</vt:lpstr>
      <vt:lpstr>Outline</vt:lpstr>
      <vt:lpstr>KNN</vt:lpstr>
      <vt:lpstr>Quiz</vt:lpstr>
      <vt:lpstr>GO TO KAGGLE.COM TO DO MACHINE LEARNING TRAINING DATA SET COMPETITIONS</vt:lpstr>
      <vt:lpstr>Quiz</vt:lpstr>
      <vt:lpstr>Smoothing Parameter: K=1</vt:lpstr>
      <vt:lpstr>Smoothing Parameter: K=3</vt:lpstr>
      <vt:lpstr>Smoothing Parameter: K=5</vt:lpstr>
      <vt:lpstr>Outline</vt:lpstr>
      <vt:lpstr>Unsupervised Learning</vt:lpstr>
      <vt:lpstr>Quiz</vt:lpstr>
      <vt:lpstr>Outline</vt:lpstr>
      <vt:lpstr>K-Means</vt:lpstr>
      <vt:lpstr>K-Means</vt:lpstr>
      <vt:lpstr>K-Means</vt:lpstr>
      <vt:lpstr>K-Means</vt:lpstr>
      <vt:lpstr>K-Means</vt:lpstr>
      <vt:lpstr>Demo</vt:lpstr>
      <vt:lpstr>2-Step Iteration</vt:lpstr>
      <vt:lpstr>Expectation Maximization (EM)</vt:lpstr>
      <vt:lpstr>Outline</vt:lpstr>
      <vt:lpstr>Soft Clustering</vt:lpstr>
      <vt:lpstr>Quiz</vt:lpstr>
      <vt:lpstr>Gaussian Model</vt:lpstr>
      <vt:lpstr>Multivariate Gaussian</vt:lpstr>
      <vt:lpstr>Gaussian Learning: MLE</vt:lpstr>
      <vt:lpstr>Special Case: 1D Gaussian Learning</vt:lpstr>
      <vt:lpstr>Example</vt:lpstr>
      <vt:lpstr>Quiz</vt:lpstr>
      <vt:lpstr>Gaussian Mixture Model</vt:lpstr>
      <vt:lpstr>Gaussian Mixture Model</vt:lpstr>
      <vt:lpstr>Comparison</vt:lpstr>
      <vt:lpstr>Expectation Maximization (EM)</vt:lpstr>
      <vt:lpstr>EM Algorithm</vt:lpstr>
      <vt:lpstr>Example</vt:lpstr>
      <vt:lpstr>Example: E-Step</vt:lpstr>
      <vt:lpstr>Example: M-Step</vt:lpstr>
      <vt:lpstr>Quiz</vt:lpstr>
      <vt:lpstr>MACHINE LEARNING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Johnson, Demetrius</cp:lastModifiedBy>
  <cp:revision>1195</cp:revision>
  <cp:lastPrinted>2008-01-09T20:50:56Z</cp:lastPrinted>
  <dcterms:created xsi:type="dcterms:W3CDTF">2010-09-02T17:38:46Z</dcterms:created>
  <dcterms:modified xsi:type="dcterms:W3CDTF">2022-11-17T01:21:28Z</dcterms:modified>
</cp:coreProperties>
</file>